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handoutMasterIdLst>
    <p:handoutMasterId r:id="rId21"/>
  </p:handoutMasterIdLst>
  <p:sldIdLst>
    <p:sldId id="257" r:id="rId2"/>
    <p:sldId id="256" r:id="rId3"/>
    <p:sldId id="258" r:id="rId4"/>
    <p:sldId id="276" r:id="rId5"/>
    <p:sldId id="260" r:id="rId6"/>
    <p:sldId id="277" r:id="rId7"/>
    <p:sldId id="262" r:id="rId8"/>
    <p:sldId id="261" r:id="rId9"/>
    <p:sldId id="259" r:id="rId10"/>
    <p:sldId id="263" r:id="rId11"/>
    <p:sldId id="270" r:id="rId12"/>
    <p:sldId id="267" r:id="rId13"/>
    <p:sldId id="268" r:id="rId14"/>
    <p:sldId id="272" r:id="rId15"/>
    <p:sldId id="271" r:id="rId16"/>
    <p:sldId id="273" r:id="rId17"/>
    <p:sldId id="274" r:id="rId18"/>
    <p:sldId id="275" r:id="rId19"/>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236" y="690"/>
      </p:cViewPr>
      <p:guideLst>
        <p:guide orient="horz" pos="2880"/>
        <p:guide pos="2160"/>
      </p:guideLst>
    </p:cSldViewPr>
  </p:slideViewPr>
  <p:notesTextViewPr>
    <p:cViewPr>
      <p:scale>
        <a:sx n="1" d="1"/>
        <a:sy n="1" d="1"/>
      </p:scale>
      <p:origin x="0" y="0"/>
    </p:cViewPr>
  </p:notesTextViewPr>
  <p:sorterViewPr>
    <p:cViewPr>
      <p:scale>
        <a:sx n="140" d="100"/>
        <a:sy n="140" d="100"/>
      </p:scale>
      <p:origin x="0" y="3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5" y="0"/>
            <a:ext cx="4308475" cy="339725"/>
          </a:xfrm>
          <a:prstGeom prst="rect">
            <a:avLst/>
          </a:prstGeom>
        </p:spPr>
        <p:txBody>
          <a:bodyPr vert="horz" lIns="91440" tIns="45720" rIns="91440" bIns="45720" rtlCol="0"/>
          <a:lstStyle>
            <a:lvl1pPr algn="r">
              <a:defRPr sz="1200"/>
            </a:lvl1pPr>
          </a:lstStyle>
          <a:p>
            <a:fld id="{4B925ADF-E20F-4BFD-9B7C-419F88E9B3F5}" type="datetimeFigureOut">
              <a:rPr kumimoji="1" lang="ja-JP" altLang="en-US" smtClean="0"/>
              <a:t>2016/5/13</a:t>
            </a:fld>
            <a:endParaRPr kumimoji="1" lang="ja-JP" altLang="en-US"/>
          </a:p>
        </p:txBody>
      </p:sp>
      <p:sp>
        <p:nvSpPr>
          <p:cNvPr id="4" name="フッター プレースホルダー 3"/>
          <p:cNvSpPr>
            <a:spLocks noGrp="1"/>
          </p:cNvSpPr>
          <p:nvPr>
            <p:ph type="ftr" sz="quarter" idx="2"/>
          </p:nvPr>
        </p:nvSpPr>
        <p:spPr>
          <a:xfrm>
            <a:off x="0" y="6465888"/>
            <a:ext cx="4306888"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5" y="6465888"/>
            <a:ext cx="4308475" cy="339725"/>
          </a:xfrm>
          <a:prstGeom prst="rect">
            <a:avLst/>
          </a:prstGeom>
        </p:spPr>
        <p:txBody>
          <a:bodyPr vert="horz" lIns="91440" tIns="45720" rIns="91440" bIns="45720" rtlCol="0" anchor="b"/>
          <a:lstStyle>
            <a:lvl1pPr algn="r">
              <a:defRPr sz="1200"/>
            </a:lvl1pPr>
          </a:lstStyle>
          <a:p>
            <a:fld id="{A331EEC6-8F23-4A6F-AD08-CDA3F25D6CBC}" type="slidenum">
              <a:rPr kumimoji="1" lang="ja-JP" altLang="en-US" smtClean="0"/>
              <a:t>‹#›</a:t>
            </a:fld>
            <a:endParaRPr kumimoji="1" lang="ja-JP" altLang="en-US"/>
          </a:p>
        </p:txBody>
      </p:sp>
    </p:spTree>
    <p:extLst>
      <p:ext uri="{BB962C8B-B14F-4D97-AF65-F5344CB8AC3E}">
        <p14:creationId xmlns:p14="http://schemas.microsoft.com/office/powerpoint/2010/main" val="920794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6888" cy="33972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5" y="0"/>
            <a:ext cx="4308475" cy="339725"/>
          </a:xfrm>
          <a:prstGeom prst="rect">
            <a:avLst/>
          </a:prstGeom>
        </p:spPr>
        <p:txBody>
          <a:bodyPr vert="horz" lIns="91440" tIns="45720" rIns="91440" bIns="45720" rtlCol="0"/>
          <a:lstStyle>
            <a:lvl1pPr algn="r">
              <a:defRPr sz="1200"/>
            </a:lvl1pPr>
          </a:lstStyle>
          <a:p>
            <a:fld id="{EE830B3F-BED2-434D-9368-AF8CD7E6E38C}" type="datetimeFigureOut">
              <a:rPr kumimoji="1" lang="ja-JP" altLang="en-US" smtClean="0"/>
              <a:t>2016/5/13</a:t>
            </a:fld>
            <a:endParaRPr kumimoji="1" lang="ja-JP" altLang="en-US"/>
          </a:p>
        </p:txBody>
      </p:sp>
      <p:sp>
        <p:nvSpPr>
          <p:cNvPr id="4" name="スライド イメージ プレースホルダー 3"/>
          <p:cNvSpPr>
            <a:spLocks noGrp="1" noRot="1" noChangeAspect="1"/>
          </p:cNvSpPr>
          <p:nvPr>
            <p:ph type="sldImg" idx="2"/>
          </p:nvPr>
        </p:nvSpPr>
        <p:spPr>
          <a:xfrm>
            <a:off x="4013200" y="511175"/>
            <a:ext cx="1914525" cy="25527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775" y="3233738"/>
            <a:ext cx="7951788" cy="30622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465888"/>
            <a:ext cx="4306888" cy="33972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5" y="6465888"/>
            <a:ext cx="4308475" cy="339725"/>
          </a:xfrm>
          <a:prstGeom prst="rect">
            <a:avLst/>
          </a:prstGeom>
        </p:spPr>
        <p:txBody>
          <a:bodyPr vert="horz" lIns="91440" tIns="45720" rIns="91440" bIns="45720" rtlCol="0" anchor="b"/>
          <a:lstStyle>
            <a:lvl1pPr algn="r">
              <a:defRPr sz="1200"/>
            </a:lvl1pPr>
          </a:lstStyle>
          <a:p>
            <a:fld id="{8B86D6E2-A012-46CB-B8C6-B91F5EA990DA}" type="slidenum">
              <a:rPr kumimoji="1" lang="ja-JP" altLang="en-US" smtClean="0"/>
              <a:t>‹#›</a:t>
            </a:fld>
            <a:endParaRPr kumimoji="1" lang="ja-JP" altLang="en-US"/>
          </a:p>
        </p:txBody>
      </p:sp>
    </p:spTree>
    <p:extLst>
      <p:ext uri="{BB962C8B-B14F-4D97-AF65-F5344CB8AC3E}">
        <p14:creationId xmlns:p14="http://schemas.microsoft.com/office/powerpoint/2010/main" val="18980987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86D6E2-A012-46CB-B8C6-B91F5EA990DA}" type="slidenum">
              <a:rPr kumimoji="1" lang="ja-JP" altLang="en-US" smtClean="0"/>
              <a:t>0</a:t>
            </a:fld>
            <a:endParaRPr kumimoji="1" lang="ja-JP" altLang="en-US"/>
          </a:p>
        </p:txBody>
      </p:sp>
    </p:spTree>
    <p:extLst>
      <p:ext uri="{BB962C8B-B14F-4D97-AF65-F5344CB8AC3E}">
        <p14:creationId xmlns:p14="http://schemas.microsoft.com/office/powerpoint/2010/main" val="235498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3200" y="511175"/>
            <a:ext cx="1914525" cy="25527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B86D6E2-A012-46CB-B8C6-B91F5EA990DA}" type="slidenum">
              <a:rPr kumimoji="1" lang="ja-JP" altLang="en-US" smtClean="0"/>
              <a:t>1</a:t>
            </a:fld>
            <a:endParaRPr kumimoji="1" lang="ja-JP" altLang="en-US"/>
          </a:p>
        </p:txBody>
      </p:sp>
    </p:spTree>
    <p:extLst>
      <p:ext uri="{BB962C8B-B14F-4D97-AF65-F5344CB8AC3E}">
        <p14:creationId xmlns:p14="http://schemas.microsoft.com/office/powerpoint/2010/main" val="72130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13200" y="511175"/>
            <a:ext cx="1914525" cy="25527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86D6E2-A012-46CB-B8C6-B91F5EA990DA}" type="slidenum">
              <a:rPr kumimoji="1" lang="ja-JP" altLang="en-US" smtClean="0"/>
              <a:t>9</a:t>
            </a:fld>
            <a:endParaRPr kumimoji="1" lang="ja-JP" altLang="en-US"/>
          </a:p>
        </p:txBody>
      </p:sp>
    </p:spTree>
    <p:extLst>
      <p:ext uri="{BB962C8B-B14F-4D97-AF65-F5344CB8AC3E}">
        <p14:creationId xmlns:p14="http://schemas.microsoft.com/office/powerpoint/2010/main" val="410737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09B39AA-5604-4A49-82A0-4442585041EA}" type="datetime1">
              <a:rPr kumimoji="1" lang="ja-JP" altLang="en-US" smtClean="0"/>
              <a:t>2016/5/13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129556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D383BA-075D-47E5-AAB5-A4F863419C3E}" type="datetime1">
              <a:rPr kumimoji="1" lang="ja-JP" altLang="en-US" smtClean="0"/>
              <a:t>2016/5/13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217201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45F328-1DEA-4A25-AF2F-B59D8D235281}" type="datetime1">
              <a:rPr kumimoji="1" lang="ja-JP" altLang="en-US" smtClean="0"/>
              <a:t>2016/5/13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318344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BAA1FF-753F-4B52-A17A-8368CE754C95}" type="datetime1">
              <a:rPr kumimoji="1" lang="ja-JP" altLang="en-US" smtClean="0"/>
              <a:t>2016/5/13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416623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8160569-6EE3-4375-8EE7-4C9385B650F9}" type="datetime1">
              <a:rPr kumimoji="1" lang="ja-JP" altLang="en-US" smtClean="0"/>
              <a:t>2016/5/13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46224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0883041-E587-4375-9E40-DBC837747BF2}" type="datetime1">
              <a:rPr kumimoji="1" lang="ja-JP" altLang="en-US" smtClean="0"/>
              <a:t>2016/5/13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82457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0355BA4-E940-40D7-8BDB-15B6A4541E42}" type="datetime1">
              <a:rPr kumimoji="1" lang="ja-JP" altLang="en-US" smtClean="0"/>
              <a:t>2016/5/13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408501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1F1EF84-DF80-4D64-8F57-6EA8CF927B2C}" type="datetime1">
              <a:rPr kumimoji="1" lang="ja-JP" altLang="en-US" smtClean="0"/>
              <a:t>2016/5/13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46669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CD633A-E64E-48E7-9114-778D007122B7}" type="datetime1">
              <a:rPr kumimoji="1" lang="ja-JP" altLang="en-US" smtClean="0"/>
              <a:t>2016/5/13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424134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81CAD6-7DDA-4746-9D87-4EDCBF72BE49}" type="datetime1">
              <a:rPr kumimoji="1" lang="ja-JP" altLang="en-US" smtClean="0"/>
              <a:t>2016/5/13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294356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D5B208-5A84-4C41-BDA2-BBA639B514F7}" type="datetime1">
              <a:rPr kumimoji="1" lang="ja-JP" altLang="en-US" smtClean="0"/>
              <a:t>2016/5/13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43446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1CA4B16-3333-4599-88E9-9A87DEDADC6E}" type="datetime1">
              <a:rPr kumimoji="1" lang="ja-JP" altLang="en-US" smtClean="0"/>
              <a:t>2016/5/13</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6F92D2-39E7-4434-B5AD-FDA54D5A9AA6}" type="slidenum">
              <a:rPr kumimoji="1" lang="ja-JP" altLang="en-US" smtClean="0"/>
              <a:t>‹#›</a:t>
            </a:fld>
            <a:endParaRPr kumimoji="1" lang="ja-JP" altLang="en-US"/>
          </a:p>
        </p:txBody>
      </p:sp>
    </p:spTree>
    <p:extLst>
      <p:ext uri="{BB962C8B-B14F-4D97-AF65-F5344CB8AC3E}">
        <p14:creationId xmlns:p14="http://schemas.microsoft.com/office/powerpoint/2010/main" val="3605135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Microsoft_Excel_97-2003_Worksheet4.xls"/><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Microsoft_Excel_97-2003_Worksheet5.xls"/></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Microsoft_Excel_97-2003_Worksheet6.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Microsoft_Excel_97-2003_Worksheet7.xls"/></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Microsoft_Excel_97-2003_Worksheet8.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Microsoft_Excel_97-2003_Worksheet9.xls"/></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2.emf"/><Relationship Id="rId4" Type="http://schemas.openxmlformats.org/officeDocument/2006/relationships/oleObject" Target="../embeddings/Microsoft_Excel_97-2003_Worksheet10.xls"/></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Microsoft_Excel_97-2003_Worksheet11.xls"/></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oleObject" Target="../embeddings/Microsoft_Excel_97-2003_Worksheet12.xls"/></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image" Target="../media/image8.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Microsoft_Excel_97-2003_Worksheet3.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48680" y="7164288"/>
            <a:ext cx="5686772" cy="109195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2400" dirty="0" smtClean="0"/>
          </a:p>
          <a:p>
            <a:endParaRPr lang="ja-JP" altLang="en-US" sz="2400" dirty="0"/>
          </a:p>
        </p:txBody>
      </p:sp>
      <p:sp>
        <p:nvSpPr>
          <p:cNvPr id="5" name="Rectangle 5"/>
          <p:cNvSpPr txBox="1">
            <a:spLocks/>
          </p:cNvSpPr>
          <p:nvPr/>
        </p:nvSpPr>
        <p:spPr>
          <a:xfrm>
            <a:off x="3522" y="1547664"/>
            <a:ext cx="6854479" cy="1440160"/>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lgn="ctr">
              <a:defRPr/>
            </a:pPr>
            <a:r>
              <a:rPr lang="ja-JP" altLang="en-US" sz="4000" dirty="0" smtClean="0"/>
              <a:t>農業経営</a:t>
            </a:r>
            <a:r>
              <a:rPr lang="ja-JP" altLang="en-US" sz="4000" dirty="0"/>
              <a:t>改善</a:t>
            </a:r>
            <a:r>
              <a:rPr lang="ja-JP" altLang="en-US" sz="4000" dirty="0" smtClean="0"/>
              <a:t>計画書</a:t>
            </a:r>
            <a:endParaRPr lang="en-US" altLang="ja-JP" sz="4000" dirty="0" smtClean="0"/>
          </a:p>
          <a:p>
            <a:pPr lvl="0" algn="ctr">
              <a:defRPr/>
            </a:pPr>
            <a:r>
              <a:rPr lang="ja-JP" altLang="en-US" sz="4000" dirty="0" smtClean="0"/>
              <a:t>作成</a:t>
            </a:r>
            <a:r>
              <a:rPr lang="ja-JP" altLang="en-US" sz="4000" dirty="0"/>
              <a:t>の手引き</a:t>
            </a:r>
            <a:r>
              <a:rPr lang="en-US" altLang="ja-JP" sz="4000" dirty="0"/>
              <a:t>(</a:t>
            </a:r>
            <a:r>
              <a:rPr lang="ja-JP" altLang="en-US" sz="4000" dirty="0"/>
              <a:t>耕種編）</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2" name="テキスト ボックス 1"/>
          <p:cNvSpPr txBox="1"/>
          <p:nvPr/>
        </p:nvSpPr>
        <p:spPr>
          <a:xfrm>
            <a:off x="5373216" y="179512"/>
            <a:ext cx="1035496" cy="369332"/>
          </a:xfrm>
          <a:prstGeom prst="rect">
            <a:avLst/>
          </a:prstGeom>
          <a:noFill/>
        </p:spPr>
        <p:txBody>
          <a:bodyPr wrap="square" rtlCol="0">
            <a:spAutoFit/>
          </a:bodyPr>
          <a:lstStyle/>
          <a:p>
            <a:r>
              <a:rPr kumimoji="1" lang="en-US" altLang="ja-JP" dirty="0" smtClean="0"/>
              <a:t>Ver.1</a:t>
            </a:r>
            <a:endParaRPr kumimoji="1" lang="ja-JP" altLang="en-US" dirty="0"/>
          </a:p>
        </p:txBody>
      </p:sp>
    </p:spTree>
    <p:extLst>
      <p:ext uri="{BB962C8B-B14F-4D97-AF65-F5344CB8AC3E}">
        <p14:creationId xmlns:p14="http://schemas.microsoft.com/office/powerpoint/2010/main" val="3887085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109953" y="-12717"/>
            <a:ext cx="6993396" cy="539552"/>
          </a:xfrm>
          <a:prstGeom prst="rect">
            <a:avLst/>
          </a:prstGeom>
          <a:solidFill>
            <a:schemeClr val="accent2">
              <a:lumMod val="60000"/>
              <a:lumOff val="40000"/>
            </a:scheme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2800" dirty="0" smtClean="0"/>
              <a:t>シート</a:t>
            </a:r>
            <a:r>
              <a:rPr lang="en-US" altLang="ja-JP" sz="2800" dirty="0" smtClean="0"/>
              <a:t>【②</a:t>
            </a:r>
            <a:r>
              <a:rPr lang="ja-JP" altLang="en-US" sz="2800" dirty="0"/>
              <a:t>収支</a:t>
            </a:r>
            <a:r>
              <a:rPr lang="en-US" altLang="ja-JP" sz="2800" dirty="0"/>
              <a:t>】</a:t>
            </a:r>
            <a:r>
              <a:rPr lang="ja-JP" altLang="en-US" sz="2800" dirty="0"/>
              <a:t>　農業経営の</a:t>
            </a:r>
            <a:r>
              <a:rPr lang="ja-JP" altLang="en-US" sz="2800" dirty="0" smtClean="0"/>
              <a:t>内訳</a:t>
            </a:r>
            <a:endParaRPr kumimoji="1" lang="ja-JP" altLang="en-US" sz="36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134863" y="609328"/>
            <a:ext cx="2574058"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②収支</a:t>
            </a:r>
            <a:r>
              <a:rPr lang="en-US" altLang="ja-JP" dirty="0" smtClean="0"/>
              <a:t>】</a:t>
            </a:r>
            <a:r>
              <a:rPr lang="ja-JP" altLang="en-US" dirty="0" smtClean="0"/>
              <a:t>に移動</a:t>
            </a:r>
            <a:endParaRPr lang="en-US" altLang="ja-JP" dirty="0" smtClean="0"/>
          </a:p>
        </p:txBody>
      </p:sp>
      <p:sp>
        <p:nvSpPr>
          <p:cNvPr id="16" name="スマイル 15"/>
          <p:cNvSpPr/>
          <p:nvPr/>
        </p:nvSpPr>
        <p:spPr>
          <a:xfrm>
            <a:off x="160570" y="7546587"/>
            <a:ext cx="247373" cy="38404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8" name="テキスト ボックス 17"/>
          <p:cNvSpPr txBox="1"/>
          <p:nvPr/>
        </p:nvSpPr>
        <p:spPr>
          <a:xfrm>
            <a:off x="407944" y="8204526"/>
            <a:ext cx="6090490" cy="646331"/>
          </a:xfrm>
          <a:prstGeom prst="rect">
            <a:avLst/>
          </a:prstGeom>
          <a:noFill/>
        </p:spPr>
        <p:txBody>
          <a:bodyPr wrap="square" rtlCol="0">
            <a:spAutoFit/>
          </a:bodyPr>
          <a:lstStyle/>
          <a:p>
            <a:r>
              <a:rPr lang="ja-JP" altLang="en-US" dirty="0" smtClean="0"/>
              <a:t>☆実績</a:t>
            </a:r>
            <a:r>
              <a:rPr lang="ja-JP" altLang="en-US" dirty="0"/>
              <a:t>と計画の数値を比較</a:t>
            </a:r>
            <a:r>
              <a:rPr lang="ja-JP" altLang="en-US" dirty="0" smtClean="0"/>
              <a:t>し、計画</a:t>
            </a:r>
            <a:r>
              <a:rPr lang="ja-JP" altLang="en-US" dirty="0"/>
              <a:t>実現は可能か、具体的な改善案はある</a:t>
            </a:r>
            <a:r>
              <a:rPr lang="ja-JP" altLang="en-US" dirty="0" smtClean="0"/>
              <a:t>か検討する</a:t>
            </a:r>
            <a:endParaRPr lang="en-US" altLang="ja-JP"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504900777"/>
              </p:ext>
            </p:extLst>
          </p:nvPr>
        </p:nvGraphicFramePr>
        <p:xfrm>
          <a:off x="182401" y="1526591"/>
          <a:ext cx="6327505" cy="4896739"/>
        </p:xfrm>
        <a:graphic>
          <a:graphicData uri="http://schemas.openxmlformats.org/presentationml/2006/ole">
            <mc:AlternateContent xmlns:mc="http://schemas.openxmlformats.org/markup-compatibility/2006">
              <mc:Choice xmlns:v="urn:schemas-microsoft-com:vml" Requires="v">
                <p:oleObj spid="_x0000_s11360" name="ワークシート" r:id="rId5" imgW="9934634" imgH="7686629" progId="Excel.Sheet.8">
                  <p:embed/>
                </p:oleObj>
              </mc:Choice>
              <mc:Fallback>
                <p:oleObj name="ワークシート" r:id="rId5" imgW="9934634" imgH="7686629" progId="Excel.Sheet.8">
                  <p:embed/>
                  <p:pic>
                    <p:nvPicPr>
                      <p:cNvPr id="0" name=""/>
                      <p:cNvPicPr/>
                      <p:nvPr/>
                    </p:nvPicPr>
                    <p:blipFill>
                      <a:blip r:embed="rId6"/>
                      <a:stretch>
                        <a:fillRect/>
                      </a:stretch>
                    </p:blipFill>
                    <p:spPr>
                      <a:xfrm>
                        <a:off x="182401" y="1526591"/>
                        <a:ext cx="6327505" cy="4896739"/>
                      </a:xfrm>
                      <a:prstGeom prst="rect">
                        <a:avLst/>
                      </a:prstGeom>
                    </p:spPr>
                  </p:pic>
                </p:oleObj>
              </mc:Fallback>
            </mc:AlternateContent>
          </a:graphicData>
        </a:graphic>
      </p:graphicFrame>
      <p:sp>
        <p:nvSpPr>
          <p:cNvPr id="20" name="角丸四角形吹き出し 19"/>
          <p:cNvSpPr/>
          <p:nvPr/>
        </p:nvSpPr>
        <p:spPr>
          <a:xfrm>
            <a:off x="2489631" y="2699792"/>
            <a:ext cx="2019489" cy="504056"/>
          </a:xfrm>
          <a:prstGeom prst="wedgeRoundRectCallout">
            <a:avLst>
              <a:gd name="adj1" fmla="val -78277"/>
              <a:gd name="adj2" fmla="val -115413"/>
              <a:gd name="adj3" fmla="val 16667"/>
            </a:avLst>
          </a:prstGeom>
          <a:solidFill>
            <a:schemeClr val="accent2">
              <a:lumMod val="40000"/>
              <a:lumOff val="6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1124744" y="1650578"/>
            <a:ext cx="1152128" cy="117056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489631" y="2821146"/>
            <a:ext cx="2232248" cy="307777"/>
          </a:xfrm>
          <a:prstGeom prst="rect">
            <a:avLst/>
          </a:prstGeom>
          <a:noFill/>
        </p:spPr>
        <p:txBody>
          <a:bodyPr wrap="square" rtlCol="0">
            <a:spAutoFit/>
          </a:bodyPr>
          <a:lstStyle/>
          <a:p>
            <a:r>
              <a:rPr lang="ja-JP" altLang="en-US" sz="1400" dirty="0" smtClean="0"/>
              <a:t>目標収量</a:t>
            </a:r>
            <a:r>
              <a:rPr kumimoji="1" lang="ja-JP" altLang="en-US" sz="1400" dirty="0" smtClean="0"/>
              <a:t>、単価は適正？</a:t>
            </a:r>
            <a:endParaRPr kumimoji="1" lang="ja-JP" altLang="en-US" sz="1400" dirty="0"/>
          </a:p>
        </p:txBody>
      </p:sp>
      <p:sp>
        <p:nvSpPr>
          <p:cNvPr id="10" name="テキスト ボックス 9"/>
          <p:cNvSpPr txBox="1"/>
          <p:nvPr/>
        </p:nvSpPr>
        <p:spPr>
          <a:xfrm>
            <a:off x="487043" y="7415444"/>
            <a:ext cx="6090490" cy="646331"/>
          </a:xfrm>
          <a:prstGeom prst="rect">
            <a:avLst/>
          </a:prstGeom>
          <a:noFill/>
          <a:ln>
            <a:solidFill>
              <a:schemeClr val="tx1"/>
            </a:solidFill>
            <a:prstDash val="sysDash"/>
          </a:ln>
        </p:spPr>
        <p:txBody>
          <a:bodyPr wrap="square" rtlCol="0">
            <a:spAutoFit/>
          </a:bodyPr>
          <a:lstStyle/>
          <a:p>
            <a:r>
              <a:rPr lang="ja-JP" altLang="en-US" dirty="0"/>
              <a:t>実績</a:t>
            </a:r>
            <a:r>
              <a:rPr lang="ja-JP" altLang="en-US" dirty="0" smtClean="0"/>
              <a:t>と計画の差が大きい場合はシート</a:t>
            </a:r>
            <a:r>
              <a:rPr lang="en-US" altLang="ja-JP" dirty="0" smtClean="0"/>
              <a:t>【</a:t>
            </a:r>
            <a:r>
              <a:rPr lang="ja-JP" altLang="en-US" dirty="0" smtClean="0"/>
              <a:t>③収益</a:t>
            </a:r>
            <a:r>
              <a:rPr lang="en-US" altLang="ja-JP" dirty="0" smtClean="0"/>
              <a:t>】</a:t>
            </a:r>
            <a:r>
              <a:rPr lang="ja-JP" altLang="en-US" dirty="0" smtClean="0"/>
              <a:t>に</a:t>
            </a:r>
            <a:r>
              <a:rPr lang="ja-JP" altLang="en-US" dirty="0"/>
              <a:t>移動</a:t>
            </a:r>
            <a:r>
              <a:rPr lang="ja-JP" altLang="en-US" dirty="0" smtClean="0"/>
              <a:t>し、収量、単価、経費等を見直す</a:t>
            </a:r>
            <a:endParaRPr kumimoji="1" lang="ja-JP" altLang="en-US" dirty="0"/>
          </a:p>
        </p:txBody>
      </p:sp>
      <p:sp>
        <p:nvSpPr>
          <p:cNvPr id="12" name="角丸四角形吹き出し 11"/>
          <p:cNvSpPr/>
          <p:nvPr/>
        </p:nvSpPr>
        <p:spPr>
          <a:xfrm>
            <a:off x="4490417" y="5176354"/>
            <a:ext cx="2019489" cy="504056"/>
          </a:xfrm>
          <a:prstGeom prst="wedgeRoundRectCallout">
            <a:avLst>
              <a:gd name="adj1" fmla="val -81694"/>
              <a:gd name="adj2" fmla="val 65995"/>
              <a:gd name="adj3" fmla="val 16667"/>
            </a:avLst>
          </a:prstGeom>
          <a:solidFill>
            <a:schemeClr val="accent2">
              <a:lumMod val="40000"/>
              <a:lumOff val="6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463976" y="5289882"/>
            <a:ext cx="2088232" cy="276999"/>
          </a:xfrm>
          <a:prstGeom prst="rect">
            <a:avLst/>
          </a:prstGeom>
          <a:noFill/>
        </p:spPr>
        <p:txBody>
          <a:bodyPr wrap="square" rtlCol="0">
            <a:spAutoFit/>
          </a:bodyPr>
          <a:lstStyle/>
          <a:p>
            <a:r>
              <a:rPr lang="ja-JP" altLang="en-US" sz="1200" dirty="0"/>
              <a:t>農業</a:t>
            </a:r>
            <a:r>
              <a:rPr lang="ja-JP" altLang="en-US" sz="1200" dirty="0" smtClean="0"/>
              <a:t>に関する租税公課費等</a:t>
            </a:r>
            <a:endParaRPr kumimoji="1" lang="ja-JP" altLang="en-US" sz="1200" dirty="0"/>
          </a:p>
        </p:txBody>
      </p:sp>
      <p:sp>
        <p:nvSpPr>
          <p:cNvPr id="15" name="テキスト ボックス 14"/>
          <p:cNvSpPr txBox="1"/>
          <p:nvPr/>
        </p:nvSpPr>
        <p:spPr>
          <a:xfrm>
            <a:off x="354170" y="6372200"/>
            <a:ext cx="6198038" cy="923330"/>
          </a:xfrm>
          <a:prstGeom prst="rect">
            <a:avLst/>
          </a:prstGeom>
          <a:noFill/>
        </p:spPr>
        <p:txBody>
          <a:bodyPr wrap="square" rtlCol="0">
            <a:spAutoFit/>
          </a:bodyPr>
          <a:lstStyle/>
          <a:p>
            <a:r>
              <a:rPr lang="ja-JP" altLang="en-US" dirty="0" smtClean="0"/>
              <a:t>❶その他経営費入力</a:t>
            </a:r>
            <a:endParaRPr lang="en-US" altLang="ja-JP" dirty="0"/>
          </a:p>
          <a:p>
            <a:r>
              <a:rPr lang="ja-JP" altLang="en-US" dirty="0" smtClean="0"/>
              <a:t>租税公課費（消費税、固定資産税、自動車税、生産部会費等）や他の項目に当てはまらない経営費を入力　</a:t>
            </a:r>
            <a:endParaRPr lang="en-US" altLang="ja-JP" dirty="0" smtClean="0"/>
          </a:p>
        </p:txBody>
      </p:sp>
      <p:sp>
        <p:nvSpPr>
          <p:cNvPr id="14" name="テキスト ボックス 13"/>
          <p:cNvSpPr txBox="1"/>
          <p:nvPr/>
        </p:nvSpPr>
        <p:spPr>
          <a:xfrm>
            <a:off x="487043" y="1043608"/>
            <a:ext cx="5040559" cy="369332"/>
          </a:xfrm>
          <a:prstGeom prst="rect">
            <a:avLst/>
          </a:prstGeom>
          <a:solidFill>
            <a:srgbClr val="FFC000"/>
          </a:solidFill>
        </p:spPr>
        <p:txBody>
          <a:bodyPr wrap="square" rtlCol="0">
            <a:spAutoFit/>
          </a:bodyPr>
          <a:lstStyle/>
          <a:p>
            <a:r>
              <a:rPr lang="ja-JP" altLang="en-US" dirty="0" smtClean="0"/>
              <a:t>パターン２　実績が悪く経営改善する作物の場合</a:t>
            </a:r>
            <a:endParaRPr kumimoji="1" lang="ja-JP" altLang="en-US" dirty="0"/>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9</a:t>
            </a:fld>
            <a:endParaRPr kumimoji="1" lang="ja-JP" altLang="en-US"/>
          </a:p>
        </p:txBody>
      </p:sp>
    </p:spTree>
    <p:extLst>
      <p:ext uri="{BB962C8B-B14F-4D97-AF65-F5344CB8AC3E}">
        <p14:creationId xmlns:p14="http://schemas.microsoft.com/office/powerpoint/2010/main" val="2168717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83830" y="0"/>
            <a:ext cx="6994158" cy="1101628"/>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2800" dirty="0"/>
              <a:t>シート</a:t>
            </a:r>
            <a:r>
              <a:rPr lang="en-US" altLang="ja-JP" sz="2800" dirty="0" smtClean="0"/>
              <a:t>【</a:t>
            </a:r>
            <a:r>
              <a:rPr lang="ja-JP" altLang="en-US" sz="2800" dirty="0" smtClean="0"/>
              <a:t>④償却</a:t>
            </a:r>
            <a:r>
              <a:rPr lang="en-US" altLang="ja-JP" sz="2800" dirty="0" smtClean="0"/>
              <a:t>】</a:t>
            </a:r>
            <a:r>
              <a:rPr lang="ja-JP" altLang="en-US" sz="2800" dirty="0" smtClean="0"/>
              <a:t>所 </a:t>
            </a:r>
            <a:r>
              <a:rPr lang="ja-JP" altLang="en-US" sz="2800" dirty="0"/>
              <a:t>有 固 定 資 本 償 却 費 ・ 修 繕 費 整 理 表</a:t>
            </a:r>
            <a:endParaRPr kumimoji="1" lang="ja-JP" altLang="en-US" sz="36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13" name="テキスト ボックス 19"/>
          <p:cNvSpPr txBox="1"/>
          <p:nvPr/>
        </p:nvSpPr>
        <p:spPr>
          <a:xfrm>
            <a:off x="703259" y="3851552"/>
            <a:ext cx="199880" cy="33603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9" name="テキスト ボックス 19"/>
          <p:cNvSpPr txBox="1"/>
          <p:nvPr/>
        </p:nvSpPr>
        <p:spPr>
          <a:xfrm>
            <a:off x="708874" y="2339752"/>
            <a:ext cx="199880" cy="33603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1" name="テキスト ボックス 20"/>
          <p:cNvSpPr txBox="1"/>
          <p:nvPr/>
        </p:nvSpPr>
        <p:spPr>
          <a:xfrm>
            <a:off x="521579" y="6837075"/>
            <a:ext cx="6097059" cy="646331"/>
          </a:xfrm>
          <a:prstGeom prst="rect">
            <a:avLst/>
          </a:prstGeom>
          <a:noFill/>
          <a:ln>
            <a:solidFill>
              <a:schemeClr val="tx1"/>
            </a:solidFill>
            <a:prstDash val="sysDash"/>
          </a:ln>
        </p:spPr>
        <p:txBody>
          <a:bodyPr wrap="square" rtlCol="0">
            <a:spAutoFit/>
          </a:bodyPr>
          <a:lstStyle/>
          <a:p>
            <a:r>
              <a:rPr lang="ja-JP" altLang="en-US" dirty="0"/>
              <a:t>耐用年数は「減価償却資産の耐用年数（大蔵省令）」等を参考にする。中古の場合は耐用年数</a:t>
            </a:r>
            <a:r>
              <a:rPr lang="ja-JP" altLang="en-US" dirty="0" smtClean="0"/>
              <a:t>は</a:t>
            </a:r>
            <a:r>
              <a:rPr lang="ja-JP" altLang="en-US" dirty="0"/>
              <a:t>状態</a:t>
            </a:r>
            <a:r>
              <a:rPr lang="ja-JP" altLang="en-US" dirty="0" smtClean="0"/>
              <a:t>により判断する。</a:t>
            </a:r>
            <a:endParaRPr lang="en-US" altLang="ja-JP" dirty="0"/>
          </a:p>
        </p:txBody>
      </p:sp>
      <p:sp>
        <p:nvSpPr>
          <p:cNvPr id="4" name="テキスト ボックス 3"/>
          <p:cNvSpPr txBox="1"/>
          <p:nvPr/>
        </p:nvSpPr>
        <p:spPr>
          <a:xfrm>
            <a:off x="124741" y="5004048"/>
            <a:ext cx="6525344" cy="1754326"/>
          </a:xfrm>
          <a:prstGeom prst="rect">
            <a:avLst/>
          </a:prstGeom>
          <a:solidFill>
            <a:schemeClr val="bg1"/>
          </a:solidFill>
        </p:spPr>
        <p:txBody>
          <a:bodyPr wrap="square" rtlCol="0">
            <a:spAutoFit/>
          </a:bodyPr>
          <a:lstStyle/>
          <a:p>
            <a:r>
              <a:rPr lang="ja-JP" altLang="en-US" dirty="0" smtClean="0"/>
              <a:t>❶現在所有している</a:t>
            </a:r>
            <a:r>
              <a:rPr lang="en-US" altLang="ja-JP" dirty="0" smtClean="0"/>
              <a:t>【</a:t>
            </a:r>
            <a:r>
              <a:rPr lang="ja-JP" altLang="en-US" dirty="0" smtClean="0"/>
              <a:t>大農具</a:t>
            </a:r>
            <a:r>
              <a:rPr lang="en-US" altLang="ja-JP" dirty="0" smtClean="0"/>
              <a:t>】</a:t>
            </a:r>
            <a:r>
              <a:rPr lang="ja-JP" altLang="en-US" dirty="0" smtClean="0"/>
              <a:t>の「名称」「台数・面積」「型式・構造」「新調価格」「取得年度（西暦）」「残存割合」「耐用年数」「修繕係数」を入力。残存割合は</a:t>
            </a:r>
            <a:r>
              <a:rPr lang="en-US" altLang="ja-JP" dirty="0" smtClean="0"/>
              <a:t>0</a:t>
            </a:r>
            <a:r>
              <a:rPr lang="ja-JP" altLang="en-US" dirty="0" smtClean="0"/>
              <a:t>％、修繕係数は基本的に</a:t>
            </a:r>
            <a:r>
              <a:rPr lang="en-US" altLang="ja-JP" dirty="0" smtClean="0"/>
              <a:t>0.1</a:t>
            </a:r>
            <a:r>
              <a:rPr lang="ja-JP" altLang="en-US" dirty="0" smtClean="0"/>
              <a:t>（年償却費</a:t>
            </a:r>
            <a:r>
              <a:rPr lang="en-US" altLang="ja-JP" dirty="0" smtClean="0"/>
              <a:t>10</a:t>
            </a:r>
            <a:r>
              <a:rPr lang="ja-JP" altLang="en-US" dirty="0" smtClean="0"/>
              <a:t>％）を入力しているが、</a:t>
            </a:r>
            <a:r>
              <a:rPr lang="ja-JP" altLang="en-US" dirty="0"/>
              <a:t>実態</a:t>
            </a:r>
            <a:r>
              <a:rPr lang="ja-JP" altLang="en-US" dirty="0" smtClean="0"/>
              <a:t>を参考に変更してもよい。</a:t>
            </a:r>
            <a:endParaRPr lang="en-US" altLang="ja-JP" dirty="0" smtClean="0"/>
          </a:p>
          <a:p>
            <a:r>
              <a:rPr lang="ja-JP" altLang="en-US" dirty="0" smtClean="0"/>
              <a:t>❷新規購入予定も同様に入力</a:t>
            </a:r>
            <a:endParaRPr lang="en-US" altLang="ja-JP" dirty="0" smtClean="0"/>
          </a:p>
          <a:p>
            <a:r>
              <a:rPr lang="ja-JP" altLang="en-US" dirty="0"/>
              <a:t>☆</a:t>
            </a:r>
            <a:r>
              <a:rPr lang="en-US" altLang="ja-JP" dirty="0" smtClean="0"/>
              <a:t>【</a:t>
            </a:r>
            <a:r>
              <a:rPr lang="ja-JP" altLang="en-US" dirty="0" smtClean="0"/>
              <a:t>施設</a:t>
            </a:r>
            <a:r>
              <a:rPr lang="en-US" altLang="ja-JP" dirty="0" smtClean="0"/>
              <a:t>】</a:t>
            </a:r>
            <a:r>
              <a:rPr lang="ja-JP" altLang="en-US" dirty="0" smtClean="0"/>
              <a:t>についても同様に入力</a:t>
            </a:r>
            <a:endParaRPr lang="en-US" altLang="ja-JP" dirty="0" smtClean="0"/>
          </a:p>
        </p:txBody>
      </p:sp>
      <p:sp>
        <p:nvSpPr>
          <p:cNvPr id="22" name="スマイル 21"/>
          <p:cNvSpPr/>
          <p:nvPr/>
        </p:nvSpPr>
        <p:spPr>
          <a:xfrm>
            <a:off x="152501" y="6982257"/>
            <a:ext cx="278017" cy="355966"/>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テキスト ボックス 19"/>
          <p:cNvSpPr txBox="1"/>
          <p:nvPr/>
        </p:nvSpPr>
        <p:spPr>
          <a:xfrm>
            <a:off x="123427" y="1136611"/>
            <a:ext cx="2757875"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④</a:t>
            </a:r>
            <a:r>
              <a:rPr lang="ja-JP" altLang="en-US" dirty="0"/>
              <a:t>償却</a:t>
            </a:r>
            <a:r>
              <a:rPr lang="en-US" altLang="ja-JP" dirty="0" smtClean="0"/>
              <a:t>】</a:t>
            </a:r>
            <a:r>
              <a:rPr lang="ja-JP" altLang="en-US" dirty="0" smtClean="0"/>
              <a:t>に移動</a:t>
            </a:r>
            <a:endParaRPr lang="en-US" altLang="ja-JP" dirty="0" smtClean="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734176611"/>
              </p:ext>
            </p:extLst>
          </p:nvPr>
        </p:nvGraphicFramePr>
        <p:xfrm>
          <a:off x="74149" y="1598623"/>
          <a:ext cx="6661170" cy="3056732"/>
        </p:xfrm>
        <a:graphic>
          <a:graphicData uri="http://schemas.openxmlformats.org/presentationml/2006/ole">
            <mc:AlternateContent xmlns:mc="http://schemas.openxmlformats.org/markup-compatibility/2006">
              <mc:Choice xmlns:v="urn:schemas-microsoft-com:vml" Requires="v">
                <p:oleObj spid="_x0000_s12385" name="ワークシート" r:id="rId4" imgW="13477878" imgH="4438518" progId="Excel.Sheet.8">
                  <p:embed/>
                </p:oleObj>
              </mc:Choice>
              <mc:Fallback>
                <p:oleObj name="ワークシート" r:id="rId4" imgW="13477878" imgH="4438518" progId="Excel.Sheet.8">
                  <p:embed/>
                  <p:pic>
                    <p:nvPicPr>
                      <p:cNvPr id="0" name=""/>
                      <p:cNvPicPr/>
                      <p:nvPr/>
                    </p:nvPicPr>
                    <p:blipFill>
                      <a:blip r:embed="rId5"/>
                      <a:stretch>
                        <a:fillRect/>
                      </a:stretch>
                    </p:blipFill>
                    <p:spPr>
                      <a:xfrm>
                        <a:off x="74149" y="1598623"/>
                        <a:ext cx="6661170" cy="3056732"/>
                      </a:xfrm>
                      <a:prstGeom prst="rect">
                        <a:avLst/>
                      </a:prstGeom>
                    </p:spPr>
                  </p:pic>
                </p:oleObj>
              </mc:Fallback>
            </mc:AlternateContent>
          </a:graphicData>
        </a:graphic>
      </p:graphicFrame>
      <p:sp>
        <p:nvSpPr>
          <p:cNvPr id="23" name="テキスト ボックス 22"/>
          <p:cNvSpPr txBox="1"/>
          <p:nvPr/>
        </p:nvSpPr>
        <p:spPr>
          <a:xfrm>
            <a:off x="3522575" y="6300192"/>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24" name="正方形/長方形 23"/>
          <p:cNvSpPr/>
          <p:nvPr/>
        </p:nvSpPr>
        <p:spPr>
          <a:xfrm>
            <a:off x="5872302" y="2341352"/>
            <a:ext cx="869065" cy="16641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04663" y="2195736"/>
            <a:ext cx="6336703"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04665" y="3638177"/>
            <a:ext cx="6336702" cy="861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19"/>
          <p:cNvSpPr txBox="1"/>
          <p:nvPr/>
        </p:nvSpPr>
        <p:spPr>
          <a:xfrm>
            <a:off x="1844824" y="2302976"/>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8" name="テキスト ボックス 19"/>
          <p:cNvSpPr txBox="1"/>
          <p:nvPr/>
        </p:nvSpPr>
        <p:spPr>
          <a:xfrm>
            <a:off x="1844824" y="3729967"/>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pic>
        <p:nvPicPr>
          <p:cNvPr id="12321" name="Picture 33"/>
          <p:cNvPicPr>
            <a:picLocks noChangeAspect="1" noChangeArrowheads="1"/>
          </p:cNvPicPr>
          <p:nvPr/>
        </p:nvPicPr>
        <p:blipFill rotWithShape="1">
          <a:blip r:embed="rId6">
            <a:extLst>
              <a:ext uri="{28A0092B-C50C-407E-A947-70E740481C1C}">
                <a14:useLocalDpi xmlns:a14="http://schemas.microsoft.com/office/drawing/2010/main" val="0"/>
              </a:ext>
            </a:extLst>
          </a:blip>
          <a:srcRect l="2431" t="90862" r="3824" b="6512"/>
          <a:stretch/>
        </p:blipFill>
        <p:spPr bwMode="auto">
          <a:xfrm>
            <a:off x="7225" y="4644008"/>
            <a:ext cx="6852953" cy="12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円/楕円 28"/>
          <p:cNvSpPr/>
          <p:nvPr/>
        </p:nvSpPr>
        <p:spPr>
          <a:xfrm>
            <a:off x="1412776" y="4531863"/>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スライド番号プレースホルダー 7"/>
          <p:cNvSpPr>
            <a:spLocks noGrp="1"/>
          </p:cNvSpPr>
          <p:nvPr>
            <p:ph type="sldNum" sz="quarter" idx="12"/>
          </p:nvPr>
        </p:nvSpPr>
        <p:spPr/>
        <p:txBody>
          <a:bodyPr/>
          <a:lstStyle/>
          <a:p>
            <a:fld id="{506F92D2-39E7-4434-B5AD-FDA54D5A9AA6}" type="slidenum">
              <a:rPr kumimoji="1" lang="ja-JP" altLang="en-US" smtClean="0"/>
              <a:t>10</a:t>
            </a:fld>
            <a:endParaRPr kumimoji="1" lang="ja-JP" altLang="en-US"/>
          </a:p>
        </p:txBody>
      </p:sp>
    </p:spTree>
    <p:extLst>
      <p:ext uri="{BB962C8B-B14F-4D97-AF65-F5344CB8AC3E}">
        <p14:creationId xmlns:p14="http://schemas.microsoft.com/office/powerpoint/2010/main" val="4264140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353280808"/>
              </p:ext>
            </p:extLst>
          </p:nvPr>
        </p:nvGraphicFramePr>
        <p:xfrm>
          <a:off x="81518" y="1057625"/>
          <a:ext cx="5152641" cy="5293244"/>
        </p:xfrm>
        <a:graphic>
          <a:graphicData uri="http://schemas.openxmlformats.org/presentationml/2006/ole">
            <mc:AlternateContent xmlns:mc="http://schemas.openxmlformats.org/markup-compatibility/2006">
              <mc:Choice xmlns:v="urn:schemas-microsoft-com:vml" Requires="v">
                <p:oleObj spid="_x0000_s13410" name="ワークシート" r:id="rId4" imgW="8019943" imgH="8239183" progId="Excel.Sheet.8">
                  <p:embed/>
                </p:oleObj>
              </mc:Choice>
              <mc:Fallback>
                <p:oleObj name="ワークシート" r:id="rId4" imgW="8019943" imgH="8239183" progId="Excel.Sheet.8">
                  <p:embed/>
                  <p:pic>
                    <p:nvPicPr>
                      <p:cNvPr id="0" name=""/>
                      <p:cNvPicPr/>
                      <p:nvPr/>
                    </p:nvPicPr>
                    <p:blipFill>
                      <a:blip r:embed="rId5"/>
                      <a:stretch>
                        <a:fillRect/>
                      </a:stretch>
                    </p:blipFill>
                    <p:spPr>
                      <a:xfrm>
                        <a:off x="81518" y="1057625"/>
                        <a:ext cx="5152641" cy="5293244"/>
                      </a:xfrm>
                      <a:prstGeom prst="rect">
                        <a:avLst/>
                      </a:prstGeom>
                    </p:spPr>
                  </p:pic>
                </p:oleObj>
              </mc:Fallback>
            </mc:AlternateContent>
          </a:graphicData>
        </a:graphic>
      </p:graphicFrame>
      <p:sp>
        <p:nvSpPr>
          <p:cNvPr id="5" name="Rectangle 5"/>
          <p:cNvSpPr txBox="1">
            <a:spLocks/>
          </p:cNvSpPr>
          <p:nvPr/>
        </p:nvSpPr>
        <p:spPr>
          <a:xfrm>
            <a:off x="-135395" y="0"/>
            <a:ext cx="6993396" cy="539552"/>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3200" dirty="0"/>
              <a:t>シート</a:t>
            </a:r>
            <a:r>
              <a:rPr lang="en-US" altLang="ja-JP" sz="3200" dirty="0" smtClean="0"/>
              <a:t>【</a:t>
            </a:r>
            <a:r>
              <a:rPr lang="ja-JP" altLang="en-US" sz="3200" dirty="0" smtClean="0"/>
              <a:t>⑤償還</a:t>
            </a:r>
            <a:r>
              <a:rPr lang="en-US" altLang="ja-JP" sz="3200" dirty="0" smtClean="0"/>
              <a:t>】</a:t>
            </a:r>
            <a:r>
              <a:rPr lang="ja-JP" altLang="en-US" sz="3200" dirty="0"/>
              <a:t>　</a:t>
            </a:r>
            <a:r>
              <a:rPr lang="ja-JP" altLang="en-US" sz="3200" dirty="0" smtClean="0"/>
              <a:t>償還</a:t>
            </a:r>
            <a:r>
              <a:rPr lang="ja-JP" altLang="en-US" sz="3200" dirty="0"/>
              <a:t>計画表</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81518" y="560028"/>
            <a:ext cx="2736304"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a:t>⑤</a:t>
            </a:r>
            <a:r>
              <a:rPr lang="ja-JP" altLang="en-US" dirty="0" smtClean="0"/>
              <a:t>償還</a:t>
            </a:r>
            <a:r>
              <a:rPr lang="en-US" altLang="ja-JP" dirty="0" smtClean="0"/>
              <a:t>】</a:t>
            </a:r>
            <a:r>
              <a:rPr lang="ja-JP" altLang="en-US" dirty="0" smtClean="0"/>
              <a:t>に移動</a:t>
            </a:r>
            <a:endParaRPr lang="en-US" altLang="ja-JP" dirty="0" smtClean="0"/>
          </a:p>
        </p:txBody>
      </p:sp>
      <p:sp>
        <p:nvSpPr>
          <p:cNvPr id="18" name="スマイル 17"/>
          <p:cNvSpPr/>
          <p:nvPr/>
        </p:nvSpPr>
        <p:spPr>
          <a:xfrm>
            <a:off x="145454" y="6562211"/>
            <a:ext cx="148370"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371684" y="6505878"/>
            <a:ext cx="5829620" cy="369332"/>
          </a:xfrm>
          <a:prstGeom prst="rect">
            <a:avLst/>
          </a:prstGeom>
          <a:noFill/>
          <a:ln>
            <a:solidFill>
              <a:schemeClr val="tx1"/>
            </a:solidFill>
            <a:prstDash val="sysDash"/>
          </a:ln>
        </p:spPr>
        <p:txBody>
          <a:bodyPr wrap="square" rtlCol="0">
            <a:spAutoFit/>
          </a:bodyPr>
          <a:lstStyle/>
          <a:p>
            <a:r>
              <a:rPr lang="ja-JP" altLang="en-US" dirty="0" smtClean="0"/>
              <a:t>新規借入、既往借入を入力</a:t>
            </a:r>
            <a:endParaRPr lang="en-US" altLang="ja-JP" dirty="0"/>
          </a:p>
        </p:txBody>
      </p:sp>
      <p:sp>
        <p:nvSpPr>
          <p:cNvPr id="15" name="テキスト ボックス 14"/>
          <p:cNvSpPr txBox="1"/>
          <p:nvPr/>
        </p:nvSpPr>
        <p:spPr>
          <a:xfrm>
            <a:off x="346882" y="7565774"/>
            <a:ext cx="5834190" cy="1477328"/>
          </a:xfrm>
          <a:prstGeom prst="rect">
            <a:avLst/>
          </a:prstGeom>
          <a:noFill/>
        </p:spPr>
        <p:txBody>
          <a:bodyPr wrap="square" rtlCol="0">
            <a:spAutoFit/>
          </a:bodyPr>
          <a:lstStyle/>
          <a:p>
            <a:r>
              <a:rPr lang="ja-JP" altLang="en-US" dirty="0" smtClean="0"/>
              <a:t>❶資金毎に「資金名」「資金使途」「借入先」入力</a:t>
            </a:r>
            <a:endParaRPr lang="en-US" altLang="ja-JP" dirty="0" smtClean="0"/>
          </a:p>
          <a:p>
            <a:r>
              <a:rPr lang="ja-JP" altLang="en-US" dirty="0" smtClean="0"/>
              <a:t>❷「支払方法」「初回償還年」はリストより</a:t>
            </a:r>
            <a:r>
              <a:rPr lang="en-US" altLang="ja-JP" dirty="0" smtClean="0"/>
              <a:t>1</a:t>
            </a:r>
            <a:r>
              <a:rPr lang="ja-JP" altLang="en-US" dirty="0" smtClean="0"/>
              <a:t>か</a:t>
            </a:r>
            <a:r>
              <a:rPr lang="en-US" altLang="ja-JP" dirty="0" smtClean="0"/>
              <a:t>2</a:t>
            </a:r>
            <a:r>
              <a:rPr lang="ja-JP" altLang="en-US" dirty="0" smtClean="0"/>
              <a:t>を選択</a:t>
            </a:r>
            <a:endParaRPr lang="en-US" altLang="ja-JP" dirty="0" smtClean="0"/>
          </a:p>
          <a:p>
            <a:r>
              <a:rPr lang="ja-JP" altLang="en-US" dirty="0" smtClean="0"/>
              <a:t>❸「借入年度」「償還期間」「内据置期間」「借入金額」「約定利率」は数字のみ入力</a:t>
            </a:r>
            <a:endParaRPr lang="en-US" altLang="ja-JP" dirty="0" smtClean="0"/>
          </a:p>
          <a:p>
            <a:r>
              <a:rPr lang="ja-JP" altLang="en-US" dirty="0"/>
              <a:t>❹</a:t>
            </a:r>
            <a:r>
              <a:rPr lang="ja-JP" altLang="en-US" dirty="0" smtClean="0"/>
              <a:t>農外の長期借入金償還計画も入力（住宅ローン等）</a:t>
            </a:r>
            <a:endParaRPr lang="en-US" altLang="ja-JP" dirty="0" smtClean="0"/>
          </a:p>
        </p:txBody>
      </p:sp>
      <p:sp>
        <p:nvSpPr>
          <p:cNvPr id="19" name="正方形/長方形 18"/>
          <p:cNvSpPr/>
          <p:nvPr/>
        </p:nvSpPr>
        <p:spPr>
          <a:xfrm>
            <a:off x="4581128" y="2256386"/>
            <a:ext cx="656466" cy="135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74361" y="4914460"/>
            <a:ext cx="4306767" cy="449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373216" y="1691680"/>
            <a:ext cx="1296144" cy="511043"/>
          </a:xfrm>
          <a:prstGeom prst="wedgeRoundRectCallout">
            <a:avLst>
              <a:gd name="adj1" fmla="val -58623"/>
              <a:gd name="adj2" fmla="val 5722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46809" y="1691680"/>
            <a:ext cx="1411668" cy="461665"/>
          </a:xfrm>
          <a:prstGeom prst="rect">
            <a:avLst/>
          </a:prstGeom>
          <a:noFill/>
        </p:spPr>
        <p:txBody>
          <a:bodyPr wrap="square" rtlCol="0">
            <a:spAutoFit/>
          </a:bodyPr>
          <a:lstStyle/>
          <a:p>
            <a:r>
              <a:rPr kumimoji="1" lang="ja-JP" altLang="en-US" sz="1200" dirty="0" smtClean="0"/>
              <a:t>５年間無利子等の場合は直接入力</a:t>
            </a:r>
            <a:endParaRPr kumimoji="1" lang="ja-JP" altLang="en-US" sz="1200" dirty="0"/>
          </a:p>
        </p:txBody>
      </p:sp>
      <p:sp>
        <p:nvSpPr>
          <p:cNvPr id="21" name="テキスト ボックス 19"/>
          <p:cNvSpPr txBox="1"/>
          <p:nvPr/>
        </p:nvSpPr>
        <p:spPr>
          <a:xfrm>
            <a:off x="840354" y="232433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2" name="テキスト ボックス 19"/>
          <p:cNvSpPr txBox="1"/>
          <p:nvPr/>
        </p:nvSpPr>
        <p:spPr>
          <a:xfrm>
            <a:off x="3361303" y="2349069"/>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23" name="テキスト ボックス 19"/>
          <p:cNvSpPr txBox="1"/>
          <p:nvPr/>
        </p:nvSpPr>
        <p:spPr>
          <a:xfrm>
            <a:off x="2335009" y="2329604"/>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24" name="テキスト ボックス 23"/>
          <p:cNvSpPr txBox="1"/>
          <p:nvPr/>
        </p:nvSpPr>
        <p:spPr>
          <a:xfrm>
            <a:off x="5346809" y="5364088"/>
            <a:ext cx="1395063" cy="646331"/>
          </a:xfrm>
          <a:prstGeom prst="rect">
            <a:avLst/>
          </a:prstGeom>
          <a:solidFill>
            <a:srgbClr val="FFFF00"/>
          </a:solidFill>
        </p:spPr>
        <p:txBody>
          <a:bodyPr wrap="square" rtlCol="0">
            <a:spAutoFit/>
          </a:bodyPr>
          <a:lstStyle/>
          <a:p>
            <a:r>
              <a:rPr kumimoji="1" lang="ja-JP" altLang="en-US" dirty="0" smtClean="0"/>
              <a:t>＠黄色セル</a:t>
            </a:r>
            <a:endParaRPr kumimoji="1" lang="en-US" altLang="ja-JP" dirty="0" smtClean="0"/>
          </a:p>
          <a:p>
            <a:r>
              <a:rPr kumimoji="1" lang="ja-JP" altLang="en-US" dirty="0" smtClean="0"/>
              <a:t>のみ入力</a:t>
            </a:r>
            <a:endParaRPr kumimoji="1" lang="ja-JP" altLang="en-US" dirty="0"/>
          </a:p>
        </p:txBody>
      </p:sp>
      <p:sp>
        <p:nvSpPr>
          <p:cNvPr id="25" name="角丸四角形吹き出し 24"/>
          <p:cNvSpPr/>
          <p:nvPr/>
        </p:nvSpPr>
        <p:spPr>
          <a:xfrm>
            <a:off x="2623041" y="852060"/>
            <a:ext cx="2769546" cy="411131"/>
          </a:xfrm>
          <a:prstGeom prst="wedgeRoundRectCallout">
            <a:avLst>
              <a:gd name="adj1" fmla="val -46504"/>
              <a:gd name="adj2" fmla="val 7838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623041" y="857571"/>
            <a:ext cx="2863116" cy="400110"/>
          </a:xfrm>
          <a:prstGeom prst="rect">
            <a:avLst/>
          </a:prstGeom>
          <a:noFill/>
        </p:spPr>
        <p:txBody>
          <a:bodyPr wrap="square" rtlCol="0">
            <a:spAutoFit/>
          </a:bodyPr>
          <a:lstStyle/>
          <a:p>
            <a:r>
              <a:rPr kumimoji="1" lang="en-US" altLang="ja-JP" sz="1000" dirty="0" smtClean="0"/>
              <a:t>1.</a:t>
            </a:r>
            <a:r>
              <a:rPr kumimoji="1" lang="ja-JP" altLang="en-US" sz="1000" dirty="0" smtClean="0"/>
              <a:t>元金均等：元金一定、利息変動。返済額変動</a:t>
            </a:r>
            <a:endParaRPr kumimoji="1" lang="en-US" altLang="ja-JP" sz="1000" dirty="0" smtClean="0"/>
          </a:p>
          <a:p>
            <a:r>
              <a:rPr lang="en-US" altLang="ja-JP" sz="1000" dirty="0"/>
              <a:t>2</a:t>
            </a:r>
            <a:r>
              <a:rPr lang="en-US" altLang="ja-JP" sz="1000" dirty="0" smtClean="0"/>
              <a:t>.</a:t>
            </a:r>
            <a:r>
              <a:rPr lang="ja-JP" altLang="en-US" sz="1000" dirty="0" smtClean="0"/>
              <a:t>元利均等：</a:t>
            </a:r>
            <a:r>
              <a:rPr lang="ja-JP" altLang="en-US" sz="1000" dirty="0"/>
              <a:t>返済額（元金</a:t>
            </a:r>
            <a:r>
              <a:rPr lang="en-US" altLang="ja-JP" sz="1000" dirty="0"/>
              <a:t>+</a:t>
            </a:r>
            <a:r>
              <a:rPr lang="ja-JP" altLang="en-US" sz="1000" dirty="0"/>
              <a:t>利息）が一定</a:t>
            </a:r>
            <a:endParaRPr kumimoji="1" lang="ja-JP" altLang="en-US" sz="1000" dirty="0"/>
          </a:p>
        </p:txBody>
      </p:sp>
      <p:pic>
        <p:nvPicPr>
          <p:cNvPr id="13342" name="Picture 30"/>
          <p:cNvPicPr>
            <a:picLocks noChangeAspect="1" noChangeArrowheads="1"/>
          </p:cNvPicPr>
          <p:nvPr/>
        </p:nvPicPr>
        <p:blipFill rotWithShape="1">
          <a:blip r:embed="rId6">
            <a:extLst>
              <a:ext uri="{28A0092B-C50C-407E-A947-70E740481C1C}">
                <a14:useLocalDpi xmlns:a14="http://schemas.microsoft.com/office/drawing/2010/main" val="0"/>
              </a:ext>
            </a:extLst>
          </a:blip>
          <a:srcRect l="4284" t="90894" r="48308" b="5831"/>
          <a:stretch/>
        </p:blipFill>
        <p:spPr bwMode="auto">
          <a:xfrm>
            <a:off x="129765" y="6304396"/>
            <a:ext cx="5296516" cy="205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円/楕円 26"/>
          <p:cNvSpPr/>
          <p:nvPr/>
        </p:nvSpPr>
        <p:spPr>
          <a:xfrm>
            <a:off x="2609473" y="6212075"/>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 name="スライド番号プレースホルダー 11"/>
          <p:cNvSpPr>
            <a:spLocks noGrp="1"/>
          </p:cNvSpPr>
          <p:nvPr>
            <p:ph type="sldNum" sz="quarter" idx="12"/>
          </p:nvPr>
        </p:nvSpPr>
        <p:spPr/>
        <p:txBody>
          <a:bodyPr/>
          <a:lstStyle/>
          <a:p>
            <a:fld id="{506F92D2-39E7-4434-B5AD-FDA54D5A9AA6}" type="slidenum">
              <a:rPr kumimoji="1" lang="ja-JP" altLang="en-US" smtClean="0"/>
              <a:t>11</a:t>
            </a:fld>
            <a:endParaRPr kumimoji="1" lang="ja-JP" altLang="en-US" dirty="0"/>
          </a:p>
        </p:txBody>
      </p:sp>
      <p:sp>
        <p:nvSpPr>
          <p:cNvPr id="31" name="テキスト ボックス 30"/>
          <p:cNvSpPr txBox="1"/>
          <p:nvPr/>
        </p:nvSpPr>
        <p:spPr>
          <a:xfrm>
            <a:off x="371684" y="6891938"/>
            <a:ext cx="5829620" cy="646331"/>
          </a:xfrm>
          <a:prstGeom prst="rect">
            <a:avLst/>
          </a:prstGeom>
          <a:noFill/>
          <a:ln>
            <a:solidFill>
              <a:schemeClr val="tx1"/>
            </a:solidFill>
            <a:prstDash val="sysDash"/>
          </a:ln>
        </p:spPr>
        <p:txBody>
          <a:bodyPr wrap="square" rtlCol="0">
            <a:spAutoFit/>
          </a:bodyPr>
          <a:lstStyle/>
          <a:p>
            <a:r>
              <a:rPr lang="ja-JP" altLang="en-US" dirty="0" smtClean="0"/>
              <a:t>変則的</a:t>
            </a:r>
            <a:r>
              <a:rPr lang="ja-JP" altLang="en-US" dirty="0"/>
              <a:t>な利子</a:t>
            </a:r>
            <a:r>
              <a:rPr lang="ja-JP" altLang="en-US" dirty="0" smtClean="0"/>
              <a:t>計算、年払いではない償還方法の場合は</a:t>
            </a:r>
            <a:r>
              <a:rPr lang="ja-JP" altLang="en-US" dirty="0"/>
              <a:t>、「シートの保護」を解除し</a:t>
            </a:r>
            <a:r>
              <a:rPr lang="ja-JP" altLang="en-US" dirty="0" smtClean="0"/>
              <a:t>、元金、利息を直接</a:t>
            </a:r>
            <a:r>
              <a:rPr lang="ja-JP" altLang="en-US" dirty="0"/>
              <a:t>入力</a:t>
            </a:r>
            <a:endParaRPr lang="en-US" altLang="ja-JP" dirty="0"/>
          </a:p>
        </p:txBody>
      </p:sp>
      <p:sp>
        <p:nvSpPr>
          <p:cNvPr id="32" name="スマイル 31"/>
          <p:cNvSpPr/>
          <p:nvPr/>
        </p:nvSpPr>
        <p:spPr>
          <a:xfrm>
            <a:off x="125991" y="7136272"/>
            <a:ext cx="148370"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3" name="テキスト ボックス 19"/>
          <p:cNvSpPr txBox="1"/>
          <p:nvPr/>
        </p:nvSpPr>
        <p:spPr>
          <a:xfrm>
            <a:off x="840354" y="4662536"/>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smtClean="0"/>
              <a:t>❹</a:t>
            </a:r>
            <a:r>
              <a:rPr kumimoji="1" lang="en-US" altLang="ja-JP" sz="1100" dirty="0" smtClean="0"/>
              <a:t> </a:t>
            </a:r>
            <a:endParaRPr kumimoji="1" lang="ja-JP" altLang="en-US" sz="1100" dirty="0"/>
          </a:p>
        </p:txBody>
      </p:sp>
    </p:spTree>
    <p:extLst>
      <p:ext uri="{BB962C8B-B14F-4D97-AF65-F5344CB8AC3E}">
        <p14:creationId xmlns:p14="http://schemas.microsoft.com/office/powerpoint/2010/main" val="3137905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135395" y="0"/>
            <a:ext cx="6993396" cy="539552"/>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3200" dirty="0"/>
              <a:t>シート</a:t>
            </a:r>
            <a:r>
              <a:rPr lang="en-US" altLang="ja-JP" sz="3200" dirty="0" smtClean="0"/>
              <a:t>【</a:t>
            </a:r>
            <a:r>
              <a:rPr lang="ja-JP" altLang="en-US" sz="3200" dirty="0" smtClean="0"/>
              <a:t>⑥家計</a:t>
            </a:r>
            <a:r>
              <a:rPr lang="en-US" altLang="ja-JP" sz="3200" dirty="0" smtClean="0"/>
              <a:t>】</a:t>
            </a:r>
            <a:r>
              <a:rPr lang="ja-JP" altLang="en-US" sz="3200" dirty="0"/>
              <a:t>　家計費</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3512449" y="5732635"/>
            <a:ext cx="3024336" cy="1200329"/>
          </a:xfrm>
          <a:prstGeom prst="rect">
            <a:avLst/>
          </a:prstGeom>
          <a:solidFill>
            <a:schemeClr val="bg1"/>
          </a:solidFill>
        </p:spPr>
        <p:txBody>
          <a:bodyPr wrap="square" rtlCol="0">
            <a:spAutoFit/>
          </a:bodyPr>
          <a:lstStyle/>
          <a:p>
            <a:r>
              <a:rPr lang="ja-JP" altLang="en-US" dirty="0" smtClean="0"/>
              <a:t>❶１人</a:t>
            </a:r>
            <a:r>
              <a:rPr lang="ja-JP" altLang="en-US" dirty="0"/>
              <a:t>あたり</a:t>
            </a:r>
            <a:r>
              <a:rPr lang="ja-JP" altLang="en-US" dirty="0" smtClean="0"/>
              <a:t>の年間家計費を入力</a:t>
            </a:r>
            <a:endParaRPr lang="en-US" altLang="ja-JP" dirty="0" smtClean="0"/>
          </a:p>
          <a:p>
            <a:r>
              <a:rPr lang="ja-JP" altLang="en-US" dirty="0" smtClean="0"/>
              <a:t>❷家族人数を入力</a:t>
            </a:r>
            <a:endParaRPr lang="en-US" altLang="ja-JP" dirty="0" smtClean="0"/>
          </a:p>
          <a:p>
            <a:r>
              <a:rPr lang="ja-JP" altLang="en-US" dirty="0" smtClean="0"/>
              <a:t>❸家族構成を入力</a:t>
            </a:r>
            <a:endParaRPr lang="en-US" altLang="ja-JP" dirty="0" smtClean="0"/>
          </a:p>
        </p:txBody>
      </p:sp>
      <p:sp>
        <p:nvSpPr>
          <p:cNvPr id="14" name="テキスト ボックス 19"/>
          <p:cNvSpPr txBox="1"/>
          <p:nvPr/>
        </p:nvSpPr>
        <p:spPr>
          <a:xfrm>
            <a:off x="2078851" y="6332800"/>
            <a:ext cx="199880" cy="33603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18" name="スマイル 17"/>
          <p:cNvSpPr/>
          <p:nvPr/>
        </p:nvSpPr>
        <p:spPr>
          <a:xfrm>
            <a:off x="233848" y="7888479"/>
            <a:ext cx="173951"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496808" y="7693647"/>
            <a:ext cx="5285805" cy="646331"/>
          </a:xfrm>
          <a:prstGeom prst="rect">
            <a:avLst/>
          </a:prstGeom>
          <a:noFill/>
          <a:ln>
            <a:solidFill>
              <a:schemeClr val="tx1"/>
            </a:solidFill>
            <a:prstDash val="sysDash"/>
          </a:ln>
        </p:spPr>
        <p:txBody>
          <a:bodyPr wrap="square" rtlCol="0">
            <a:spAutoFit/>
          </a:bodyPr>
          <a:lstStyle/>
          <a:p>
            <a:r>
              <a:rPr lang="ja-JP" altLang="en-US" dirty="0"/>
              <a:t>実績を基本に入力するのが</a:t>
            </a:r>
            <a:r>
              <a:rPr lang="ja-JP" altLang="en-US" dirty="0" smtClean="0"/>
              <a:t>望ましいが、家計費</a:t>
            </a:r>
            <a:r>
              <a:rPr lang="ja-JP" altLang="en-US" dirty="0"/>
              <a:t>シュミレーションを参考</a:t>
            </a:r>
            <a:r>
              <a:rPr lang="ja-JP" altLang="en-US" dirty="0" smtClean="0"/>
              <a:t>にしても良い</a:t>
            </a:r>
            <a:r>
              <a:rPr lang="ja-JP" altLang="en-US" dirty="0"/>
              <a:t>。</a:t>
            </a: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385171892"/>
              </p:ext>
            </p:extLst>
          </p:nvPr>
        </p:nvGraphicFramePr>
        <p:xfrm>
          <a:off x="387969" y="743735"/>
          <a:ext cx="5832648" cy="6284335"/>
        </p:xfrm>
        <a:graphic>
          <a:graphicData uri="http://schemas.openxmlformats.org/presentationml/2006/ole">
            <mc:AlternateContent xmlns:mc="http://schemas.openxmlformats.org/markup-compatibility/2006">
              <mc:Choice xmlns:v="urn:schemas-microsoft-com:vml" Requires="v">
                <p:oleObj spid="_x0000_s14427" name="ワークシート" r:id="rId4" imgW="7229556" imgH="7791363" progId="Excel.Sheet.8">
                  <p:embed/>
                </p:oleObj>
              </mc:Choice>
              <mc:Fallback>
                <p:oleObj name="ワークシート" r:id="rId4" imgW="7229556" imgH="7791363" progId="Excel.Sheet.8">
                  <p:embed/>
                  <p:pic>
                    <p:nvPicPr>
                      <p:cNvPr id="0" name=""/>
                      <p:cNvPicPr/>
                      <p:nvPr/>
                    </p:nvPicPr>
                    <p:blipFill>
                      <a:blip r:embed="rId5"/>
                      <a:stretch>
                        <a:fillRect/>
                      </a:stretch>
                    </p:blipFill>
                    <p:spPr>
                      <a:xfrm>
                        <a:off x="387969" y="743735"/>
                        <a:ext cx="5832648" cy="6284335"/>
                      </a:xfrm>
                      <a:prstGeom prst="rect">
                        <a:avLst/>
                      </a:prstGeom>
                    </p:spPr>
                  </p:pic>
                </p:oleObj>
              </mc:Fallback>
            </mc:AlternateContent>
          </a:graphicData>
        </a:graphic>
      </p:graphicFrame>
      <p:sp>
        <p:nvSpPr>
          <p:cNvPr id="17" name="テキスト ボックス 16"/>
          <p:cNvSpPr txBox="1"/>
          <p:nvPr/>
        </p:nvSpPr>
        <p:spPr>
          <a:xfrm>
            <a:off x="269805" y="611560"/>
            <a:ext cx="2762378" cy="369332"/>
          </a:xfrm>
          <a:prstGeom prst="rect">
            <a:avLst/>
          </a:prstGeom>
          <a:solidFill>
            <a:schemeClr val="bg1"/>
          </a:solidFill>
          <a:ln>
            <a:solidFill>
              <a:srgbClr val="FF0000"/>
            </a:solidFill>
            <a:prstDash val="sysDash"/>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⑥</a:t>
            </a:r>
            <a:r>
              <a:rPr lang="ja-JP" altLang="en-US" dirty="0"/>
              <a:t>家計</a:t>
            </a:r>
            <a:r>
              <a:rPr lang="en-US" altLang="ja-JP" dirty="0" smtClean="0"/>
              <a:t>】</a:t>
            </a:r>
            <a:r>
              <a:rPr lang="ja-JP" altLang="en-US" dirty="0" smtClean="0"/>
              <a:t>に移動</a:t>
            </a:r>
            <a:endParaRPr lang="en-US" altLang="ja-JP" dirty="0" smtClean="0"/>
          </a:p>
        </p:txBody>
      </p:sp>
      <p:sp>
        <p:nvSpPr>
          <p:cNvPr id="19" name="正方形/長方形 18"/>
          <p:cNvSpPr/>
          <p:nvPr/>
        </p:nvSpPr>
        <p:spPr>
          <a:xfrm>
            <a:off x="5445224" y="1187624"/>
            <a:ext cx="747462" cy="30243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15049" y="5924754"/>
            <a:ext cx="2946254" cy="10955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231983" y="4499991"/>
            <a:ext cx="350801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19"/>
          <p:cNvSpPr txBox="1"/>
          <p:nvPr/>
        </p:nvSpPr>
        <p:spPr>
          <a:xfrm>
            <a:off x="5597850" y="88353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3" name="テキスト ボックス 19"/>
          <p:cNvSpPr txBox="1"/>
          <p:nvPr/>
        </p:nvSpPr>
        <p:spPr>
          <a:xfrm>
            <a:off x="159285" y="568158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24" name="テキスト ボックス 19"/>
          <p:cNvSpPr txBox="1"/>
          <p:nvPr/>
        </p:nvSpPr>
        <p:spPr>
          <a:xfrm>
            <a:off x="4739993" y="463043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smtClean="0"/>
              <a:t>❷</a:t>
            </a:r>
            <a:endParaRPr kumimoji="1" lang="ja-JP" altLang="en-US" sz="1100" dirty="0"/>
          </a:p>
        </p:txBody>
      </p:sp>
      <p:sp>
        <p:nvSpPr>
          <p:cNvPr id="25" name="テキスト ボックス 24"/>
          <p:cNvSpPr txBox="1"/>
          <p:nvPr/>
        </p:nvSpPr>
        <p:spPr>
          <a:xfrm>
            <a:off x="496808" y="8532440"/>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pic>
        <p:nvPicPr>
          <p:cNvPr id="14365" name="Picture 29"/>
          <p:cNvPicPr>
            <a:picLocks noChangeAspect="1" noChangeArrowheads="1"/>
          </p:cNvPicPr>
          <p:nvPr/>
        </p:nvPicPr>
        <p:blipFill rotWithShape="1">
          <a:blip r:embed="rId6">
            <a:extLst>
              <a:ext uri="{28A0092B-C50C-407E-A947-70E740481C1C}">
                <a14:useLocalDpi xmlns:a14="http://schemas.microsoft.com/office/drawing/2010/main" val="0"/>
              </a:ext>
            </a:extLst>
          </a:blip>
          <a:srcRect l="3327" t="91007" r="49219" b="6579"/>
          <a:stretch/>
        </p:blipFill>
        <p:spPr bwMode="auto">
          <a:xfrm>
            <a:off x="384553" y="7133291"/>
            <a:ext cx="5731984" cy="163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円/楕円 25"/>
          <p:cNvSpPr/>
          <p:nvPr/>
        </p:nvSpPr>
        <p:spPr>
          <a:xfrm>
            <a:off x="3717032" y="7019412"/>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スライド番号プレースホルダー 8"/>
          <p:cNvSpPr>
            <a:spLocks noGrp="1"/>
          </p:cNvSpPr>
          <p:nvPr>
            <p:ph type="sldNum" sz="quarter" idx="12"/>
          </p:nvPr>
        </p:nvSpPr>
        <p:spPr/>
        <p:txBody>
          <a:bodyPr/>
          <a:lstStyle/>
          <a:p>
            <a:fld id="{506F92D2-39E7-4434-B5AD-FDA54D5A9AA6}" type="slidenum">
              <a:rPr kumimoji="1" lang="ja-JP" altLang="en-US" smtClean="0"/>
              <a:t>12</a:t>
            </a:fld>
            <a:endParaRPr kumimoji="1" lang="ja-JP" altLang="en-US"/>
          </a:p>
        </p:txBody>
      </p:sp>
    </p:spTree>
    <p:extLst>
      <p:ext uri="{BB962C8B-B14F-4D97-AF65-F5344CB8AC3E}">
        <p14:creationId xmlns:p14="http://schemas.microsoft.com/office/powerpoint/2010/main" val="40393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0" y="-13664"/>
            <a:ext cx="7068460" cy="1115616"/>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2800" dirty="0" smtClean="0"/>
              <a:t>シート</a:t>
            </a:r>
            <a:r>
              <a:rPr lang="en-US" altLang="ja-JP" sz="2800" dirty="0" smtClean="0"/>
              <a:t>【</a:t>
            </a:r>
            <a:r>
              <a:rPr lang="ja-JP" altLang="en-US" sz="2800" dirty="0" smtClean="0"/>
              <a:t>⑦</a:t>
            </a:r>
            <a:r>
              <a:rPr lang="ja-JP" altLang="en-US" sz="2800" dirty="0"/>
              <a:t>労働</a:t>
            </a:r>
            <a:r>
              <a:rPr lang="en-US" altLang="ja-JP" sz="2800" dirty="0" smtClean="0"/>
              <a:t>】</a:t>
            </a:r>
            <a:r>
              <a:rPr lang="ja-JP" altLang="en-US" sz="2800" dirty="0" smtClean="0"/>
              <a:t>　</a:t>
            </a:r>
            <a:endParaRPr lang="en-US" altLang="ja-JP" sz="2800" dirty="0" smtClean="0"/>
          </a:p>
          <a:p>
            <a:pPr lvl="0">
              <a:defRPr/>
            </a:pPr>
            <a:r>
              <a:rPr lang="ja-JP" altLang="en-US" sz="2800" dirty="0" smtClean="0"/>
              <a:t>作物別の必要労働力</a:t>
            </a:r>
            <a:r>
              <a:rPr lang="en-US" altLang="ja-JP" sz="2800" dirty="0" smtClean="0"/>
              <a:t>(</a:t>
            </a:r>
            <a:r>
              <a:rPr lang="ja-JP" altLang="en-US" sz="2800" dirty="0" smtClean="0"/>
              <a:t>月単位）</a:t>
            </a:r>
            <a:r>
              <a:rPr lang="ja-JP" altLang="en-US" sz="2800" dirty="0"/>
              <a:t>　</a:t>
            </a:r>
            <a:endParaRPr kumimoji="1" lang="ja-JP" altLang="en-US" sz="28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332656" y="5611387"/>
            <a:ext cx="6264696" cy="369332"/>
          </a:xfrm>
          <a:prstGeom prst="rect">
            <a:avLst/>
          </a:prstGeom>
          <a:noFill/>
        </p:spPr>
        <p:txBody>
          <a:bodyPr wrap="square" rtlCol="0">
            <a:spAutoFit/>
          </a:bodyPr>
          <a:lstStyle/>
          <a:p>
            <a:r>
              <a:rPr lang="ja-JP" altLang="en-US" dirty="0" smtClean="0"/>
              <a:t>❶品目別、月</a:t>
            </a:r>
            <a:r>
              <a:rPr lang="ja-JP" altLang="en-US" dirty="0"/>
              <a:t>毎</a:t>
            </a:r>
            <a:r>
              <a:rPr lang="ja-JP" altLang="en-US" dirty="0" smtClean="0"/>
              <a:t>の</a:t>
            </a:r>
            <a:r>
              <a:rPr lang="en-US" altLang="ja-JP" dirty="0" smtClean="0"/>
              <a:t>10a</a:t>
            </a:r>
            <a:r>
              <a:rPr lang="ja-JP" altLang="en-US" dirty="0"/>
              <a:t>当り</a:t>
            </a:r>
            <a:r>
              <a:rPr lang="ja-JP" altLang="en-US" dirty="0" smtClean="0"/>
              <a:t>労働時間を入力</a:t>
            </a:r>
            <a:endParaRPr lang="en-US" altLang="ja-JP" dirty="0" smtClean="0"/>
          </a:p>
        </p:txBody>
      </p:sp>
      <p:sp>
        <p:nvSpPr>
          <p:cNvPr id="18" name="スマイル 17"/>
          <p:cNvSpPr/>
          <p:nvPr/>
        </p:nvSpPr>
        <p:spPr>
          <a:xfrm>
            <a:off x="83576" y="6220056"/>
            <a:ext cx="249080" cy="3745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332656" y="6084168"/>
            <a:ext cx="6192688" cy="646331"/>
          </a:xfrm>
          <a:prstGeom prst="rect">
            <a:avLst/>
          </a:prstGeom>
          <a:noFill/>
          <a:ln>
            <a:solidFill>
              <a:schemeClr val="tx1"/>
            </a:solidFill>
            <a:prstDash val="sysDash"/>
          </a:ln>
        </p:spPr>
        <p:txBody>
          <a:bodyPr wrap="square" rtlCol="0">
            <a:spAutoFit/>
          </a:bodyPr>
          <a:lstStyle/>
          <a:p>
            <a:r>
              <a:rPr lang="ja-JP" altLang="en-US" dirty="0" smtClean="0"/>
              <a:t>新規品目や労働時間の把握が</a:t>
            </a:r>
            <a:r>
              <a:rPr kumimoji="1" lang="ja-JP" altLang="en-US" dirty="0" smtClean="0"/>
              <a:t>難しい場合は</a:t>
            </a:r>
            <a:r>
              <a:rPr lang="ja-JP" altLang="en-US" dirty="0" smtClean="0"/>
              <a:t>経営</a:t>
            </a:r>
            <a:r>
              <a:rPr lang="ja-JP" altLang="en-US" dirty="0"/>
              <a:t>技術指標から</a:t>
            </a:r>
            <a:r>
              <a:rPr lang="en-US" altLang="ja-JP" dirty="0"/>
              <a:t>10a</a:t>
            </a:r>
            <a:r>
              <a:rPr lang="ja-JP" altLang="en-US" dirty="0"/>
              <a:t>当たりの月別</a:t>
            </a:r>
            <a:r>
              <a:rPr lang="en-US" altLang="ja-JP" dirty="0"/>
              <a:t>(</a:t>
            </a:r>
            <a:r>
              <a:rPr lang="ja-JP" altLang="en-US" dirty="0"/>
              <a:t>収穫・管理作業</a:t>
            </a:r>
            <a:r>
              <a:rPr lang="en-US" altLang="ja-JP" dirty="0"/>
              <a:t>)</a:t>
            </a:r>
            <a:r>
              <a:rPr lang="ja-JP" altLang="en-US" dirty="0"/>
              <a:t>の必要労働時間を</a:t>
            </a:r>
            <a:r>
              <a:rPr lang="ja-JP" altLang="en-US" dirty="0" smtClean="0"/>
              <a:t>入力</a:t>
            </a:r>
            <a:endParaRPr kumimoji="1" lang="ja-JP" altLang="en-US" dirty="0"/>
          </a:p>
        </p:txBody>
      </p:sp>
      <p:sp>
        <p:nvSpPr>
          <p:cNvPr id="20" name="テキスト ボックス 19"/>
          <p:cNvSpPr txBox="1"/>
          <p:nvPr/>
        </p:nvSpPr>
        <p:spPr>
          <a:xfrm>
            <a:off x="84026" y="1187624"/>
            <a:ext cx="2655372" cy="369332"/>
          </a:xfrm>
          <a:prstGeom prst="rect">
            <a:avLst/>
          </a:prstGeom>
          <a:noFill/>
          <a:ln>
            <a:solidFill>
              <a:srgbClr val="FF0000"/>
            </a:solidFill>
            <a:prstDash val="sysDash"/>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⑦労働</a:t>
            </a:r>
            <a:r>
              <a:rPr lang="en-US" altLang="ja-JP" dirty="0" smtClean="0"/>
              <a:t>】</a:t>
            </a:r>
            <a:r>
              <a:rPr lang="ja-JP" altLang="en-US" dirty="0" smtClean="0"/>
              <a:t>に移動</a:t>
            </a:r>
            <a:endParaRPr lang="en-US" altLang="ja-JP"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573280579"/>
              </p:ext>
            </p:extLst>
          </p:nvPr>
        </p:nvGraphicFramePr>
        <p:xfrm>
          <a:off x="82408" y="1691680"/>
          <a:ext cx="6513326" cy="3557451"/>
        </p:xfrm>
        <a:graphic>
          <a:graphicData uri="http://schemas.openxmlformats.org/presentationml/2006/ole">
            <mc:AlternateContent xmlns:mc="http://schemas.openxmlformats.org/markup-compatibility/2006">
              <mc:Choice xmlns:v="urn:schemas-microsoft-com:vml" Requires="v">
                <p:oleObj spid="_x0000_s15450" name="ワークシート" r:id="rId4" imgW="8877275" imgH="4848277" progId="Excel.Sheet.8">
                  <p:embed/>
                </p:oleObj>
              </mc:Choice>
              <mc:Fallback>
                <p:oleObj name="ワークシート" r:id="rId4" imgW="8877275" imgH="4848277" progId="Excel.Sheet.8">
                  <p:embed/>
                  <p:pic>
                    <p:nvPicPr>
                      <p:cNvPr id="0" name=""/>
                      <p:cNvPicPr/>
                      <p:nvPr/>
                    </p:nvPicPr>
                    <p:blipFill>
                      <a:blip r:embed="rId5"/>
                      <a:stretch>
                        <a:fillRect/>
                      </a:stretch>
                    </p:blipFill>
                    <p:spPr>
                      <a:xfrm>
                        <a:off x="82408" y="1691680"/>
                        <a:ext cx="6513326" cy="3557451"/>
                      </a:xfrm>
                      <a:prstGeom prst="rect">
                        <a:avLst/>
                      </a:prstGeom>
                    </p:spPr>
                  </p:pic>
                </p:oleObj>
              </mc:Fallback>
            </mc:AlternateContent>
          </a:graphicData>
        </a:graphic>
      </p:graphicFrame>
      <p:sp>
        <p:nvSpPr>
          <p:cNvPr id="21" name="正方形/長方形 20"/>
          <p:cNvSpPr/>
          <p:nvPr/>
        </p:nvSpPr>
        <p:spPr>
          <a:xfrm>
            <a:off x="1634318" y="2685821"/>
            <a:ext cx="4314961" cy="14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634317" y="4283968"/>
            <a:ext cx="4314962" cy="144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9"/>
          <p:cNvSpPr txBox="1"/>
          <p:nvPr/>
        </p:nvSpPr>
        <p:spPr>
          <a:xfrm>
            <a:off x="1346286" y="243550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4" name="テキスト ボックス 19"/>
          <p:cNvSpPr txBox="1"/>
          <p:nvPr/>
        </p:nvSpPr>
        <p:spPr>
          <a:xfrm>
            <a:off x="1338694" y="401894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5" name="テキスト ボックス 24"/>
          <p:cNvSpPr txBox="1"/>
          <p:nvPr/>
        </p:nvSpPr>
        <p:spPr>
          <a:xfrm>
            <a:off x="322215" y="6948264"/>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pic>
        <p:nvPicPr>
          <p:cNvPr id="15388"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008" t="90721" r="49082" b="6391"/>
          <a:stretch/>
        </p:blipFill>
        <p:spPr bwMode="auto">
          <a:xfrm>
            <a:off x="84026" y="5296618"/>
            <a:ext cx="6441318" cy="20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円/楕円 13"/>
          <p:cNvSpPr/>
          <p:nvPr/>
        </p:nvSpPr>
        <p:spPr>
          <a:xfrm>
            <a:off x="4509120" y="5229734"/>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 name="スライド番号プレースホルダー 8"/>
          <p:cNvSpPr>
            <a:spLocks noGrp="1"/>
          </p:cNvSpPr>
          <p:nvPr>
            <p:ph type="sldNum" sz="quarter" idx="12"/>
          </p:nvPr>
        </p:nvSpPr>
        <p:spPr/>
        <p:txBody>
          <a:bodyPr/>
          <a:lstStyle/>
          <a:p>
            <a:fld id="{506F92D2-39E7-4434-B5AD-FDA54D5A9AA6}" type="slidenum">
              <a:rPr kumimoji="1" lang="ja-JP" altLang="en-US" smtClean="0"/>
              <a:t>13</a:t>
            </a:fld>
            <a:endParaRPr kumimoji="1" lang="ja-JP" altLang="en-US"/>
          </a:p>
        </p:txBody>
      </p:sp>
    </p:spTree>
    <p:extLst>
      <p:ext uri="{BB962C8B-B14F-4D97-AF65-F5344CB8AC3E}">
        <p14:creationId xmlns:p14="http://schemas.microsoft.com/office/powerpoint/2010/main" val="4079266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24467" y="0"/>
            <a:ext cx="6993396" cy="576064"/>
          </a:xfrm>
          <a:prstGeom prst="rect">
            <a:avLst/>
          </a:prstGeom>
          <a:solidFill>
            <a:schemeClr val="accent2">
              <a:lumMod val="60000"/>
              <a:lumOff val="40000"/>
            </a:scheme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2400" dirty="0" smtClean="0"/>
              <a:t>シート</a:t>
            </a:r>
            <a:r>
              <a:rPr lang="en-US" altLang="ja-JP" sz="2400" dirty="0" smtClean="0"/>
              <a:t>【</a:t>
            </a:r>
            <a:r>
              <a:rPr lang="ja-JP" altLang="en-US" sz="2400" dirty="0" smtClean="0"/>
              <a:t>⑦</a:t>
            </a:r>
            <a:r>
              <a:rPr lang="ja-JP" altLang="en-US" sz="2400" dirty="0"/>
              <a:t>労働</a:t>
            </a:r>
            <a:r>
              <a:rPr lang="en-US" altLang="ja-JP" sz="2400" dirty="0" smtClean="0"/>
              <a:t>】</a:t>
            </a:r>
            <a:r>
              <a:rPr lang="ja-JP" altLang="en-US" sz="2400" dirty="0" smtClean="0"/>
              <a:t>　作物毎必要労働時間</a:t>
            </a:r>
            <a:r>
              <a:rPr lang="en-US" altLang="ja-JP" sz="2400" dirty="0" smtClean="0"/>
              <a:t>(</a:t>
            </a:r>
            <a:r>
              <a:rPr lang="ja-JP" altLang="en-US" sz="2400" dirty="0" smtClean="0"/>
              <a:t>年</a:t>
            </a:r>
            <a:r>
              <a:rPr lang="ja-JP" altLang="en-US" sz="2400" dirty="0"/>
              <a:t>単位</a:t>
            </a:r>
            <a:r>
              <a:rPr lang="ja-JP" altLang="en-US" sz="2400" dirty="0" smtClean="0"/>
              <a:t>）</a:t>
            </a:r>
            <a:r>
              <a:rPr lang="ja-JP" altLang="en-US" sz="3200" dirty="0"/>
              <a:t>　</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18" name="スマイル 17"/>
          <p:cNvSpPr/>
          <p:nvPr/>
        </p:nvSpPr>
        <p:spPr>
          <a:xfrm>
            <a:off x="731309" y="5148064"/>
            <a:ext cx="286530" cy="38997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1184443" y="5076056"/>
            <a:ext cx="4748217" cy="369332"/>
          </a:xfrm>
          <a:prstGeom prst="rect">
            <a:avLst/>
          </a:prstGeom>
          <a:noFill/>
          <a:ln>
            <a:solidFill>
              <a:schemeClr val="tx1"/>
            </a:solidFill>
            <a:prstDash val="sysDash"/>
          </a:ln>
        </p:spPr>
        <p:txBody>
          <a:bodyPr wrap="square" rtlCol="0">
            <a:spAutoFit/>
          </a:bodyPr>
          <a:lstStyle/>
          <a:p>
            <a:r>
              <a:rPr lang="ja-JP" altLang="en-US" dirty="0"/>
              <a:t>労働時間</a:t>
            </a:r>
            <a:r>
              <a:rPr lang="ja-JP" altLang="en-US" dirty="0" smtClean="0"/>
              <a:t>が年単位に反映されていることを確認</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000094869"/>
              </p:ext>
            </p:extLst>
          </p:nvPr>
        </p:nvGraphicFramePr>
        <p:xfrm>
          <a:off x="116632" y="683568"/>
          <a:ext cx="6956851" cy="4176464"/>
        </p:xfrm>
        <a:graphic>
          <a:graphicData uri="http://schemas.openxmlformats.org/presentationml/2006/ole">
            <mc:AlternateContent xmlns:mc="http://schemas.openxmlformats.org/markup-compatibility/2006">
              <mc:Choice xmlns:v="urn:schemas-microsoft-com:vml" Requires="v">
                <p:oleObj spid="_x0000_s16469" name="ワークシート" r:id="rId4" imgW="10877537" imgH="4629091" progId="Excel.Sheet.8">
                  <p:embed/>
                </p:oleObj>
              </mc:Choice>
              <mc:Fallback>
                <p:oleObj name="ワークシート" r:id="rId4" imgW="10877537" imgH="4629091" progId="Excel.Sheet.8">
                  <p:embed/>
                  <p:pic>
                    <p:nvPicPr>
                      <p:cNvPr id="0" name=""/>
                      <p:cNvPicPr/>
                      <p:nvPr/>
                    </p:nvPicPr>
                    <p:blipFill>
                      <a:blip r:embed="rId5"/>
                      <a:stretch>
                        <a:fillRect/>
                      </a:stretch>
                    </p:blipFill>
                    <p:spPr>
                      <a:xfrm>
                        <a:off x="116632" y="683568"/>
                        <a:ext cx="6956851" cy="4176464"/>
                      </a:xfrm>
                      <a:prstGeom prst="rect">
                        <a:avLst/>
                      </a:prstGeom>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14</a:t>
            </a:fld>
            <a:endParaRPr kumimoji="1" lang="ja-JP" altLang="en-US"/>
          </a:p>
        </p:txBody>
      </p:sp>
    </p:spTree>
    <p:extLst>
      <p:ext uri="{BB962C8B-B14F-4D97-AF65-F5344CB8AC3E}">
        <p14:creationId xmlns:p14="http://schemas.microsoft.com/office/powerpoint/2010/main" val="381640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146376" y="0"/>
            <a:ext cx="6993396" cy="539552"/>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2400" dirty="0" smtClean="0"/>
              <a:t>シート</a:t>
            </a:r>
            <a:r>
              <a:rPr lang="en-US" altLang="ja-JP" sz="2400" dirty="0" smtClean="0"/>
              <a:t>【</a:t>
            </a:r>
            <a:r>
              <a:rPr lang="ja-JP" altLang="en-US" sz="2400" dirty="0" smtClean="0"/>
              <a:t>⑦</a:t>
            </a:r>
            <a:r>
              <a:rPr lang="ja-JP" altLang="en-US" sz="2400" dirty="0"/>
              <a:t>労働</a:t>
            </a:r>
            <a:r>
              <a:rPr lang="en-US" altLang="ja-JP" sz="2400" dirty="0" smtClean="0"/>
              <a:t>】</a:t>
            </a:r>
            <a:r>
              <a:rPr lang="ja-JP" altLang="en-US" sz="2400" dirty="0" smtClean="0"/>
              <a:t>　家族労働との過不足</a:t>
            </a:r>
            <a:r>
              <a:rPr lang="en-US" altLang="ja-JP" sz="2400" dirty="0" smtClean="0"/>
              <a:t>(</a:t>
            </a:r>
            <a:r>
              <a:rPr lang="ja-JP" altLang="en-US" sz="2400" dirty="0" smtClean="0"/>
              <a:t>年単位）</a:t>
            </a:r>
            <a:r>
              <a:rPr lang="ja-JP" altLang="en-US" sz="3200" dirty="0"/>
              <a:t>　</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692696" y="4040937"/>
            <a:ext cx="5904656" cy="646331"/>
          </a:xfrm>
          <a:prstGeom prst="rect">
            <a:avLst/>
          </a:prstGeom>
          <a:noFill/>
          <a:ln>
            <a:solidFill>
              <a:schemeClr val="tx1"/>
            </a:solidFill>
            <a:prstDash val="sysDash"/>
          </a:ln>
        </p:spPr>
        <p:txBody>
          <a:bodyPr wrap="square" rtlCol="0">
            <a:spAutoFit/>
          </a:bodyPr>
          <a:lstStyle/>
          <a:p>
            <a:r>
              <a:rPr lang="ja-JP" altLang="en-US" dirty="0" smtClean="0"/>
              <a:t>雇用労賃必要額はシート</a:t>
            </a:r>
            <a:r>
              <a:rPr lang="en-US" altLang="ja-JP" dirty="0" smtClean="0"/>
              <a:t>【</a:t>
            </a:r>
            <a:r>
              <a:rPr lang="ja-JP" altLang="en-US" dirty="0" smtClean="0"/>
              <a:t>⑧総括</a:t>
            </a:r>
            <a:r>
              <a:rPr lang="en-US" altLang="ja-JP" dirty="0" smtClean="0"/>
              <a:t>】</a:t>
            </a:r>
            <a:r>
              <a:rPr lang="ja-JP" altLang="en-US" dirty="0" smtClean="0"/>
              <a:t>「雇用労賃」にリンクしている。</a:t>
            </a:r>
            <a:endParaRPr lang="en-US" altLang="ja-JP" dirty="0" smtClean="0"/>
          </a:p>
        </p:txBody>
      </p:sp>
      <p:sp>
        <p:nvSpPr>
          <p:cNvPr id="18" name="スマイル 17"/>
          <p:cNvSpPr/>
          <p:nvPr/>
        </p:nvSpPr>
        <p:spPr>
          <a:xfrm>
            <a:off x="308444" y="4176825"/>
            <a:ext cx="249080" cy="3745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6" name="テキスト ボックス 15"/>
          <p:cNvSpPr txBox="1"/>
          <p:nvPr/>
        </p:nvSpPr>
        <p:spPr>
          <a:xfrm>
            <a:off x="239458" y="2921117"/>
            <a:ext cx="6264696" cy="923330"/>
          </a:xfrm>
          <a:prstGeom prst="rect">
            <a:avLst/>
          </a:prstGeom>
          <a:noFill/>
        </p:spPr>
        <p:txBody>
          <a:bodyPr wrap="square" rtlCol="0">
            <a:spAutoFit/>
          </a:bodyPr>
          <a:lstStyle/>
          <a:p>
            <a:r>
              <a:rPr lang="ja-JP" altLang="en-US" dirty="0" smtClean="0"/>
              <a:t>❶家族毎に年間労働日数を入力。１日あたり８時間労働で計算。</a:t>
            </a:r>
            <a:endParaRPr lang="en-US" altLang="ja-JP" dirty="0" smtClean="0"/>
          </a:p>
          <a:p>
            <a:r>
              <a:rPr lang="ja-JP" altLang="en-US" dirty="0" smtClean="0"/>
              <a:t>❷雇用する場合の</a:t>
            </a:r>
            <a:r>
              <a:rPr lang="ja-JP" altLang="en-US" dirty="0"/>
              <a:t>時給</a:t>
            </a:r>
            <a:r>
              <a:rPr lang="ja-JP" altLang="en-US" dirty="0" smtClean="0"/>
              <a:t>を入力。（参考：平成２７年１月現在最低賃金は６７７円）</a:t>
            </a:r>
            <a:endParaRPr lang="en-US" altLang="ja-JP" dirty="0" smtClean="0"/>
          </a:p>
        </p:txBody>
      </p:sp>
      <p:sp>
        <p:nvSpPr>
          <p:cNvPr id="17" name="テキスト ボックス 16"/>
          <p:cNvSpPr txBox="1"/>
          <p:nvPr/>
        </p:nvSpPr>
        <p:spPr>
          <a:xfrm>
            <a:off x="680363" y="4824898"/>
            <a:ext cx="5916990" cy="646331"/>
          </a:xfrm>
          <a:prstGeom prst="rect">
            <a:avLst/>
          </a:prstGeom>
          <a:noFill/>
          <a:ln>
            <a:solidFill>
              <a:schemeClr val="tx1"/>
            </a:solidFill>
            <a:prstDash val="sysDash"/>
          </a:ln>
        </p:spPr>
        <p:txBody>
          <a:bodyPr wrap="square" rtlCol="0">
            <a:spAutoFit/>
          </a:bodyPr>
          <a:lstStyle/>
          <a:p>
            <a:r>
              <a:rPr lang="ja-JP" altLang="en-US" dirty="0" smtClean="0"/>
              <a:t>必要</a:t>
            </a:r>
            <a:r>
              <a:rPr lang="ja-JP" altLang="en-US" dirty="0"/>
              <a:t>労働時間と上表の家族での確保可能労働時間との差が雇用で確保する雇用労働時間（不足分</a:t>
            </a:r>
            <a:r>
              <a:rPr lang="ja-JP" altLang="en-US" dirty="0" smtClean="0"/>
              <a:t>）。</a:t>
            </a:r>
            <a:endParaRPr lang="ja-JP" altLang="en-US" dirty="0"/>
          </a:p>
        </p:txBody>
      </p:sp>
      <p:sp>
        <p:nvSpPr>
          <p:cNvPr id="20" name="テキスト ボックス 19"/>
          <p:cNvSpPr txBox="1"/>
          <p:nvPr/>
        </p:nvSpPr>
        <p:spPr>
          <a:xfrm>
            <a:off x="692946" y="5652120"/>
            <a:ext cx="5904407" cy="1200329"/>
          </a:xfrm>
          <a:prstGeom prst="rect">
            <a:avLst/>
          </a:prstGeom>
          <a:noFill/>
          <a:ln>
            <a:solidFill>
              <a:schemeClr val="tx1"/>
            </a:solidFill>
            <a:prstDash val="sysDash"/>
          </a:ln>
        </p:spPr>
        <p:txBody>
          <a:bodyPr wrap="square" rtlCol="0">
            <a:spAutoFit/>
          </a:bodyPr>
          <a:lstStyle/>
          <a:p>
            <a:r>
              <a:rPr lang="ja-JP" altLang="en-US" dirty="0" smtClean="0"/>
              <a:t>本表</a:t>
            </a:r>
            <a:r>
              <a:rPr lang="ja-JP" altLang="en-US" dirty="0"/>
              <a:t>は</a:t>
            </a:r>
            <a:r>
              <a:rPr lang="ja-JP" altLang="en-US" dirty="0" smtClean="0"/>
              <a:t>年間総労働</a:t>
            </a:r>
            <a:r>
              <a:rPr lang="ja-JP" altLang="en-US" dirty="0"/>
              <a:t>時間</a:t>
            </a:r>
            <a:r>
              <a:rPr lang="ja-JP" altLang="en-US" dirty="0" smtClean="0"/>
              <a:t>に</a:t>
            </a:r>
            <a:r>
              <a:rPr lang="ja-JP" altLang="en-US" dirty="0"/>
              <a:t>関する</a:t>
            </a:r>
            <a:r>
              <a:rPr lang="ja-JP" altLang="en-US" dirty="0" smtClean="0"/>
              <a:t>試算</a:t>
            </a:r>
            <a:r>
              <a:rPr lang="ja-JP" altLang="en-US" dirty="0"/>
              <a:t>であり、作目に</a:t>
            </a:r>
            <a:r>
              <a:rPr lang="ja-JP" altLang="en-US" dirty="0" smtClean="0"/>
              <a:t>よって年間</a:t>
            </a:r>
            <a:r>
              <a:rPr lang="ja-JP" altLang="en-US" dirty="0"/>
              <a:t>合計では足りるものの</a:t>
            </a:r>
            <a:r>
              <a:rPr lang="ja-JP" altLang="en-US" dirty="0" smtClean="0"/>
              <a:t>、収穫期など</a:t>
            </a:r>
            <a:r>
              <a:rPr lang="ja-JP" altLang="en-US" dirty="0"/>
              <a:t>時期的</a:t>
            </a:r>
            <a:r>
              <a:rPr lang="ja-JP" altLang="en-US" dirty="0" smtClean="0"/>
              <a:t>に労働力が集中</a:t>
            </a:r>
            <a:r>
              <a:rPr lang="ja-JP" altLang="en-US" dirty="0"/>
              <a:t>する場合において</a:t>
            </a:r>
            <a:r>
              <a:rPr lang="ja-JP" altLang="en-US" dirty="0" smtClean="0"/>
              <a:t>は家族労働力以外の雇用</a:t>
            </a:r>
            <a:r>
              <a:rPr lang="ja-JP" altLang="en-US" dirty="0"/>
              <a:t>による対応が必要な場合が</a:t>
            </a:r>
            <a:r>
              <a:rPr lang="ja-JP" altLang="en-US" dirty="0" smtClean="0"/>
              <a:t>ある</a:t>
            </a:r>
            <a:r>
              <a:rPr lang="ja-JP" altLang="en-US" dirty="0"/>
              <a:t>。</a:t>
            </a:r>
            <a:endParaRPr lang="en-US" altLang="ja-JP" dirty="0" smtClean="0"/>
          </a:p>
        </p:txBody>
      </p:sp>
      <p:sp>
        <p:nvSpPr>
          <p:cNvPr id="21" name="スマイル 20"/>
          <p:cNvSpPr/>
          <p:nvPr/>
        </p:nvSpPr>
        <p:spPr>
          <a:xfrm>
            <a:off x="269492" y="4960786"/>
            <a:ext cx="249080" cy="3745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2" name="スマイル 21"/>
          <p:cNvSpPr/>
          <p:nvPr/>
        </p:nvSpPr>
        <p:spPr>
          <a:xfrm>
            <a:off x="308444" y="6069655"/>
            <a:ext cx="249080" cy="3745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3184139"/>
              </p:ext>
            </p:extLst>
          </p:nvPr>
        </p:nvGraphicFramePr>
        <p:xfrm>
          <a:off x="182154" y="934571"/>
          <a:ext cx="6787081" cy="1944216"/>
        </p:xfrm>
        <a:graphic>
          <a:graphicData uri="http://schemas.openxmlformats.org/presentationml/2006/ole">
            <mc:AlternateContent xmlns:mc="http://schemas.openxmlformats.org/markup-compatibility/2006">
              <mc:Choice xmlns:v="urn:schemas-microsoft-com:vml" Requires="v">
                <p:oleObj spid="_x0000_s17497" name="ワークシート" r:id="rId4" imgW="10877537" imgH="2076329" progId="Excel.Sheet.8">
                  <p:embed/>
                </p:oleObj>
              </mc:Choice>
              <mc:Fallback>
                <p:oleObj name="ワークシート" r:id="rId4" imgW="10877537" imgH="2076329" progId="Excel.Sheet.8">
                  <p:embed/>
                  <p:pic>
                    <p:nvPicPr>
                      <p:cNvPr id="0" name=""/>
                      <p:cNvPicPr/>
                      <p:nvPr/>
                    </p:nvPicPr>
                    <p:blipFill>
                      <a:blip r:embed="rId5"/>
                      <a:stretch>
                        <a:fillRect/>
                      </a:stretch>
                    </p:blipFill>
                    <p:spPr>
                      <a:xfrm>
                        <a:off x="182154" y="934571"/>
                        <a:ext cx="6787081" cy="1944216"/>
                      </a:xfrm>
                      <a:prstGeom prst="rect">
                        <a:avLst/>
                      </a:prstGeom>
                    </p:spPr>
                  </p:pic>
                </p:oleObj>
              </mc:Fallback>
            </mc:AlternateContent>
          </a:graphicData>
        </a:graphic>
      </p:graphicFrame>
      <p:sp>
        <p:nvSpPr>
          <p:cNvPr id="23" name="正方形/長方形 22"/>
          <p:cNvSpPr/>
          <p:nvPr/>
        </p:nvSpPr>
        <p:spPr>
          <a:xfrm>
            <a:off x="350890" y="1370504"/>
            <a:ext cx="610244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028981" y="935459"/>
            <a:ext cx="475173" cy="207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19"/>
          <p:cNvSpPr txBox="1"/>
          <p:nvPr/>
        </p:nvSpPr>
        <p:spPr>
          <a:xfrm>
            <a:off x="5805150" y="691402"/>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26" name="テキスト ボックス 19"/>
          <p:cNvSpPr txBox="1"/>
          <p:nvPr/>
        </p:nvSpPr>
        <p:spPr>
          <a:xfrm>
            <a:off x="269492" y="1057924"/>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7" name="テキスト ボックス 26"/>
          <p:cNvSpPr txBox="1"/>
          <p:nvPr/>
        </p:nvSpPr>
        <p:spPr>
          <a:xfrm>
            <a:off x="692946" y="7132930"/>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8" name="スライド番号プレースホルダー 7"/>
          <p:cNvSpPr>
            <a:spLocks noGrp="1"/>
          </p:cNvSpPr>
          <p:nvPr>
            <p:ph type="sldNum" sz="quarter" idx="12"/>
          </p:nvPr>
        </p:nvSpPr>
        <p:spPr/>
        <p:txBody>
          <a:bodyPr/>
          <a:lstStyle/>
          <a:p>
            <a:fld id="{506F92D2-39E7-4434-B5AD-FDA54D5A9AA6}" type="slidenum">
              <a:rPr kumimoji="1" lang="ja-JP" altLang="en-US" smtClean="0"/>
              <a:t>15</a:t>
            </a:fld>
            <a:endParaRPr kumimoji="1" lang="ja-JP" altLang="en-US"/>
          </a:p>
        </p:txBody>
      </p:sp>
    </p:spTree>
    <p:extLst>
      <p:ext uri="{BB962C8B-B14F-4D97-AF65-F5344CB8AC3E}">
        <p14:creationId xmlns:p14="http://schemas.microsoft.com/office/powerpoint/2010/main" val="2881902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4012354196"/>
              </p:ext>
            </p:extLst>
          </p:nvPr>
        </p:nvGraphicFramePr>
        <p:xfrm>
          <a:off x="370384" y="892923"/>
          <a:ext cx="6274609" cy="7032838"/>
        </p:xfrm>
        <a:graphic>
          <a:graphicData uri="http://schemas.openxmlformats.org/presentationml/2006/ole">
            <mc:AlternateContent xmlns:mc="http://schemas.openxmlformats.org/markup-compatibility/2006">
              <mc:Choice xmlns:v="urn:schemas-microsoft-com:vml" Requires="v">
                <p:oleObj spid="_x0000_s18528" name="ワークシート" r:id="rId4" imgW="8210522" imgH="9201226" progId="Excel.Sheet.8">
                  <p:embed/>
                </p:oleObj>
              </mc:Choice>
              <mc:Fallback>
                <p:oleObj name="ワークシート" r:id="rId4" imgW="8210522" imgH="9201226" progId="Excel.Sheet.8">
                  <p:embed/>
                  <p:pic>
                    <p:nvPicPr>
                      <p:cNvPr id="0" name=""/>
                      <p:cNvPicPr/>
                      <p:nvPr/>
                    </p:nvPicPr>
                    <p:blipFill>
                      <a:blip r:embed="rId5"/>
                      <a:stretch>
                        <a:fillRect/>
                      </a:stretch>
                    </p:blipFill>
                    <p:spPr>
                      <a:xfrm>
                        <a:off x="370384" y="892923"/>
                        <a:ext cx="6274609" cy="7032838"/>
                      </a:xfrm>
                      <a:prstGeom prst="rect">
                        <a:avLst/>
                      </a:prstGeom>
                    </p:spPr>
                  </p:pic>
                </p:oleObj>
              </mc:Fallback>
            </mc:AlternateContent>
          </a:graphicData>
        </a:graphic>
      </p:graphicFrame>
      <p:sp>
        <p:nvSpPr>
          <p:cNvPr id="5" name="Rectangle 5"/>
          <p:cNvSpPr txBox="1">
            <a:spLocks/>
          </p:cNvSpPr>
          <p:nvPr/>
        </p:nvSpPr>
        <p:spPr>
          <a:xfrm>
            <a:off x="-135395" y="0"/>
            <a:ext cx="6993396" cy="539552"/>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3200" dirty="0"/>
              <a:t>シート</a:t>
            </a:r>
            <a:r>
              <a:rPr lang="en-US" altLang="ja-JP" sz="3200" dirty="0" smtClean="0"/>
              <a:t>【</a:t>
            </a:r>
            <a:r>
              <a:rPr lang="ja-JP" altLang="en-US" sz="3200" dirty="0" smtClean="0"/>
              <a:t>⑧総括</a:t>
            </a:r>
            <a:r>
              <a:rPr lang="en-US" altLang="ja-JP" sz="3200" dirty="0" smtClean="0"/>
              <a:t>】</a:t>
            </a:r>
            <a:r>
              <a:rPr lang="ja-JP" altLang="en-US" sz="3200" dirty="0" smtClean="0"/>
              <a:t>　</a:t>
            </a:r>
            <a:r>
              <a:rPr lang="ja-JP" altLang="en-US" sz="3200" dirty="0"/>
              <a:t>総括表　</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16" name="角丸四角形 15"/>
          <p:cNvSpPr/>
          <p:nvPr/>
        </p:nvSpPr>
        <p:spPr>
          <a:xfrm>
            <a:off x="354122" y="7707888"/>
            <a:ext cx="5270026" cy="185016"/>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0000"/>
              </a:solidFill>
            </a:endParaRPr>
          </a:p>
        </p:txBody>
      </p:sp>
      <p:sp>
        <p:nvSpPr>
          <p:cNvPr id="22" name="テキスト ボックス 21"/>
          <p:cNvSpPr txBox="1"/>
          <p:nvPr/>
        </p:nvSpPr>
        <p:spPr>
          <a:xfrm>
            <a:off x="680521" y="8102529"/>
            <a:ext cx="5517732" cy="369332"/>
          </a:xfrm>
          <a:prstGeom prst="rect">
            <a:avLst/>
          </a:prstGeom>
          <a:solidFill>
            <a:schemeClr val="bg1"/>
          </a:solidFill>
        </p:spPr>
        <p:txBody>
          <a:bodyPr wrap="square" rtlCol="0">
            <a:spAutoFit/>
          </a:bodyPr>
          <a:lstStyle/>
          <a:p>
            <a:r>
              <a:rPr lang="ja-JP" altLang="en-US" dirty="0" smtClean="0"/>
              <a:t>❶「</a:t>
            </a:r>
            <a:r>
              <a:rPr lang="ja-JP" altLang="en-US" dirty="0"/>
              <a:t>補助金等</a:t>
            </a:r>
            <a:r>
              <a:rPr lang="ja-JP" altLang="en-US" dirty="0" smtClean="0"/>
              <a:t>」「農外所得（</a:t>
            </a:r>
            <a:r>
              <a:rPr lang="en-US" altLang="ja-JP" dirty="0" smtClean="0"/>
              <a:t>D</a:t>
            </a:r>
            <a:r>
              <a:rPr lang="ja-JP" altLang="en-US" dirty="0" smtClean="0"/>
              <a:t>）」「租税公課</a:t>
            </a:r>
            <a:r>
              <a:rPr lang="en-US" altLang="ja-JP" dirty="0" smtClean="0"/>
              <a:t>G</a:t>
            </a:r>
            <a:r>
              <a:rPr lang="ja-JP" altLang="en-US" dirty="0" smtClean="0"/>
              <a:t>」を入力</a:t>
            </a:r>
            <a:endParaRPr lang="en-US" altLang="ja-JP" dirty="0" smtClean="0"/>
          </a:p>
        </p:txBody>
      </p:sp>
      <p:sp>
        <p:nvSpPr>
          <p:cNvPr id="23" name="スマイル 22"/>
          <p:cNvSpPr/>
          <p:nvPr/>
        </p:nvSpPr>
        <p:spPr>
          <a:xfrm>
            <a:off x="298614" y="8519461"/>
            <a:ext cx="286530" cy="30474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テキスト ボックス 23"/>
          <p:cNvSpPr txBox="1"/>
          <p:nvPr/>
        </p:nvSpPr>
        <p:spPr>
          <a:xfrm>
            <a:off x="621283" y="8425842"/>
            <a:ext cx="5616624" cy="646331"/>
          </a:xfrm>
          <a:prstGeom prst="rect">
            <a:avLst/>
          </a:prstGeom>
          <a:noFill/>
          <a:ln>
            <a:solidFill>
              <a:srgbClr val="FF0000"/>
            </a:solidFill>
            <a:prstDash val="sysDash"/>
          </a:ln>
        </p:spPr>
        <p:txBody>
          <a:bodyPr wrap="square" rtlCol="0">
            <a:spAutoFit/>
          </a:bodyPr>
          <a:lstStyle/>
          <a:p>
            <a:r>
              <a:rPr lang="ja-JP" altLang="en-US" dirty="0" smtClean="0"/>
              <a:t>農家経済</a:t>
            </a:r>
            <a:r>
              <a:rPr lang="ja-JP" altLang="en-US" dirty="0"/>
              <a:t>余剰</a:t>
            </a:r>
            <a:r>
              <a:rPr lang="ja-JP" altLang="en-US" dirty="0" smtClean="0"/>
              <a:t>がマイナスの場合は計画全体を見直すか、運転資金を調達する</a:t>
            </a:r>
            <a:endParaRPr kumimoji="1" lang="ja-JP" altLang="en-US" dirty="0"/>
          </a:p>
        </p:txBody>
      </p:sp>
      <p:sp>
        <p:nvSpPr>
          <p:cNvPr id="12" name="テキスト ボックス 11"/>
          <p:cNvSpPr txBox="1"/>
          <p:nvPr/>
        </p:nvSpPr>
        <p:spPr>
          <a:xfrm>
            <a:off x="260648" y="546226"/>
            <a:ext cx="2758866" cy="369332"/>
          </a:xfrm>
          <a:prstGeom prst="rect">
            <a:avLst/>
          </a:prstGeom>
          <a:solidFill>
            <a:schemeClr val="bg1"/>
          </a:solidFill>
          <a:ln>
            <a:solidFill>
              <a:srgbClr val="FF0000"/>
            </a:solidFill>
            <a:prstDash val="sysDash"/>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⑧</a:t>
            </a:r>
            <a:r>
              <a:rPr lang="ja-JP" altLang="en-US" dirty="0"/>
              <a:t>総括</a:t>
            </a:r>
            <a:r>
              <a:rPr lang="en-US" altLang="ja-JP" dirty="0" smtClean="0"/>
              <a:t>】</a:t>
            </a:r>
            <a:r>
              <a:rPr lang="ja-JP" altLang="en-US" dirty="0" smtClean="0"/>
              <a:t>に移動</a:t>
            </a:r>
            <a:endParaRPr lang="en-US" altLang="ja-JP" dirty="0" smtClean="0"/>
          </a:p>
        </p:txBody>
      </p:sp>
      <p:sp>
        <p:nvSpPr>
          <p:cNvPr id="18" name="テキスト ボックス 17"/>
          <p:cNvSpPr txBox="1"/>
          <p:nvPr/>
        </p:nvSpPr>
        <p:spPr>
          <a:xfrm>
            <a:off x="4428745" y="552188"/>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pic>
        <p:nvPicPr>
          <p:cNvPr id="18463" name="Picture 31"/>
          <p:cNvPicPr>
            <a:picLocks noChangeAspect="1" noChangeArrowheads="1"/>
          </p:cNvPicPr>
          <p:nvPr/>
        </p:nvPicPr>
        <p:blipFill rotWithShape="1">
          <a:blip r:embed="rId6">
            <a:extLst>
              <a:ext uri="{28A0092B-C50C-407E-A947-70E740481C1C}">
                <a14:useLocalDpi xmlns:a14="http://schemas.microsoft.com/office/drawing/2010/main" val="0"/>
              </a:ext>
            </a:extLst>
          </a:blip>
          <a:srcRect l="2439" t="90131" r="46986" b="5988"/>
          <a:stretch/>
        </p:blipFill>
        <p:spPr bwMode="auto">
          <a:xfrm>
            <a:off x="370384" y="7925761"/>
            <a:ext cx="5768631" cy="24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円/楕円 12"/>
          <p:cNvSpPr/>
          <p:nvPr/>
        </p:nvSpPr>
        <p:spPr>
          <a:xfrm>
            <a:off x="4535489" y="7852298"/>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4" name="正方形/長方形 13"/>
          <p:cNvSpPr/>
          <p:nvPr/>
        </p:nvSpPr>
        <p:spPr>
          <a:xfrm>
            <a:off x="585144" y="2411760"/>
            <a:ext cx="6011457"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81849" y="6402344"/>
            <a:ext cx="6226217"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70383" y="6948264"/>
            <a:ext cx="6226217"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7715" y="6939152"/>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1" name="テキスト ボックス 19"/>
          <p:cNvSpPr txBox="1"/>
          <p:nvPr/>
        </p:nvSpPr>
        <p:spPr>
          <a:xfrm>
            <a:off x="82351" y="634205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5" name="テキスト ボックス 19"/>
          <p:cNvSpPr txBox="1"/>
          <p:nvPr/>
        </p:nvSpPr>
        <p:spPr>
          <a:xfrm>
            <a:off x="263987" y="238161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6" name="角丸四角形吹き出し 25"/>
          <p:cNvSpPr/>
          <p:nvPr/>
        </p:nvSpPr>
        <p:spPr>
          <a:xfrm>
            <a:off x="2852936" y="7131144"/>
            <a:ext cx="2520280" cy="523220"/>
          </a:xfrm>
          <a:prstGeom prst="wedgeRoundRectCallout">
            <a:avLst>
              <a:gd name="adj1" fmla="val 69871"/>
              <a:gd name="adj2" fmla="val -46914"/>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852936" y="7131144"/>
            <a:ext cx="2520280" cy="523220"/>
          </a:xfrm>
          <a:prstGeom prst="rect">
            <a:avLst/>
          </a:prstGeom>
          <a:noFill/>
        </p:spPr>
        <p:txBody>
          <a:bodyPr wrap="square" rtlCol="0">
            <a:spAutoFit/>
          </a:bodyPr>
          <a:lstStyle/>
          <a:p>
            <a:r>
              <a:rPr kumimoji="1" lang="ja-JP" altLang="en-US" sz="1400" dirty="0" smtClean="0"/>
              <a:t>農外の租税公課費とは所得税、住民税、国民健康保険税等</a:t>
            </a:r>
            <a:endParaRPr kumimoji="1" lang="ja-JP" altLang="en-US" sz="1400" dirty="0"/>
          </a:p>
        </p:txBody>
      </p:sp>
      <p:sp>
        <p:nvSpPr>
          <p:cNvPr id="8" name="スライド番号プレースホルダー 7"/>
          <p:cNvSpPr>
            <a:spLocks noGrp="1"/>
          </p:cNvSpPr>
          <p:nvPr>
            <p:ph type="sldNum" sz="quarter" idx="12"/>
          </p:nvPr>
        </p:nvSpPr>
        <p:spPr/>
        <p:txBody>
          <a:bodyPr/>
          <a:lstStyle/>
          <a:p>
            <a:fld id="{506F92D2-39E7-4434-B5AD-FDA54D5A9AA6}" type="slidenum">
              <a:rPr kumimoji="1" lang="ja-JP" altLang="en-US" smtClean="0"/>
              <a:t>16</a:t>
            </a:fld>
            <a:endParaRPr kumimoji="1" lang="ja-JP" altLang="en-US"/>
          </a:p>
        </p:txBody>
      </p:sp>
    </p:spTree>
    <p:extLst>
      <p:ext uri="{BB962C8B-B14F-4D97-AF65-F5344CB8AC3E}">
        <p14:creationId xmlns:p14="http://schemas.microsoft.com/office/powerpoint/2010/main" val="801641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135395" y="0"/>
            <a:ext cx="6993396" cy="827584"/>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a:t>
            </a:r>
            <a:r>
              <a:rPr lang="ja-JP" altLang="en-US" sz="3200" dirty="0"/>
              <a:t>シート</a:t>
            </a:r>
            <a:r>
              <a:rPr lang="en-US" altLang="ja-JP" sz="3200" dirty="0" smtClean="0"/>
              <a:t>【</a:t>
            </a:r>
            <a:r>
              <a:rPr lang="ja-JP" altLang="en-US" sz="3200" dirty="0" smtClean="0"/>
              <a:t>⑨運用</a:t>
            </a:r>
            <a:r>
              <a:rPr lang="en-US" altLang="ja-JP" sz="3200" dirty="0" smtClean="0"/>
              <a:t>】</a:t>
            </a:r>
            <a:r>
              <a:rPr lang="ja-JP" altLang="en-US" sz="3200" dirty="0" smtClean="0"/>
              <a:t>　</a:t>
            </a:r>
            <a:r>
              <a:rPr lang="ja-JP" altLang="en-US" sz="3200" dirty="0"/>
              <a:t>資金</a:t>
            </a:r>
            <a:r>
              <a:rPr lang="ja-JP" altLang="en-US" sz="3200" dirty="0" smtClean="0"/>
              <a:t>運用計画</a:t>
            </a:r>
            <a:r>
              <a:rPr lang="ja-JP" altLang="en-US" sz="3200" dirty="0"/>
              <a:t>　</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4014451" y="1832949"/>
            <a:ext cx="2974015" cy="1477328"/>
          </a:xfrm>
          <a:prstGeom prst="rect">
            <a:avLst/>
          </a:prstGeom>
          <a:noFill/>
        </p:spPr>
        <p:txBody>
          <a:bodyPr wrap="square" rtlCol="0">
            <a:spAutoFit/>
          </a:bodyPr>
          <a:lstStyle/>
          <a:p>
            <a:r>
              <a:rPr lang="en-US" altLang="ja-JP" dirty="0" smtClean="0"/>
              <a:t>【</a:t>
            </a:r>
            <a:r>
              <a:rPr lang="ja-JP" altLang="en-US" dirty="0" smtClean="0"/>
              <a:t>調達</a:t>
            </a:r>
            <a:r>
              <a:rPr lang="en-US" altLang="ja-JP" dirty="0" smtClean="0"/>
              <a:t>】</a:t>
            </a:r>
          </a:p>
          <a:p>
            <a:r>
              <a:rPr lang="ja-JP" altLang="en-US" dirty="0" smtClean="0"/>
              <a:t>❶「前年繰越（手持現預金）」</a:t>
            </a:r>
            <a:endParaRPr lang="en-US" altLang="ja-JP" dirty="0" smtClean="0"/>
          </a:p>
          <a:p>
            <a:r>
              <a:rPr lang="ja-JP" altLang="en-US" dirty="0" smtClean="0"/>
              <a:t>入力</a:t>
            </a:r>
            <a:endParaRPr lang="en-US" altLang="ja-JP" dirty="0"/>
          </a:p>
          <a:p>
            <a:r>
              <a:rPr lang="ja-JP" altLang="en-US" dirty="0" smtClean="0"/>
              <a:t>❷長期借入金内訳「農業関係」「農外関係」を入力</a:t>
            </a:r>
            <a:endParaRPr lang="en-US" altLang="ja-JP" dirty="0" smtClean="0"/>
          </a:p>
        </p:txBody>
      </p:sp>
      <p:sp>
        <p:nvSpPr>
          <p:cNvPr id="18" name="スマイル 17"/>
          <p:cNvSpPr/>
          <p:nvPr/>
        </p:nvSpPr>
        <p:spPr>
          <a:xfrm>
            <a:off x="192557" y="7896067"/>
            <a:ext cx="259094" cy="3745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485975" y="7796342"/>
            <a:ext cx="5865662" cy="646331"/>
          </a:xfrm>
          <a:prstGeom prst="rect">
            <a:avLst/>
          </a:prstGeom>
          <a:noFill/>
          <a:ln>
            <a:solidFill>
              <a:schemeClr val="tx1"/>
            </a:solidFill>
            <a:prstDash val="sysDash"/>
          </a:ln>
        </p:spPr>
        <p:txBody>
          <a:bodyPr wrap="square" rtlCol="0">
            <a:spAutoFit/>
          </a:bodyPr>
          <a:lstStyle/>
          <a:p>
            <a:r>
              <a:rPr lang="ja-JP" altLang="en-US" dirty="0"/>
              <a:t>シート</a:t>
            </a:r>
            <a:r>
              <a:rPr lang="en-US" altLang="ja-JP" dirty="0"/>
              <a:t>【</a:t>
            </a:r>
            <a:r>
              <a:rPr lang="ja-JP" altLang="en-US" dirty="0"/>
              <a:t>⑧総括</a:t>
            </a:r>
            <a:r>
              <a:rPr lang="en-US" altLang="ja-JP" dirty="0" smtClean="0"/>
              <a:t>】</a:t>
            </a:r>
            <a:r>
              <a:rPr lang="ja-JP" altLang="en-US" dirty="0" smtClean="0"/>
              <a:t>「農家経済余剰」がマイナスの年度でも、次期繰り越しがあれば資金繰りはできている</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028527130"/>
              </p:ext>
            </p:extLst>
          </p:nvPr>
        </p:nvGraphicFramePr>
        <p:xfrm>
          <a:off x="599001" y="1403648"/>
          <a:ext cx="3384376" cy="5759048"/>
        </p:xfrm>
        <a:graphic>
          <a:graphicData uri="http://schemas.openxmlformats.org/presentationml/2006/ole">
            <mc:AlternateContent xmlns:mc="http://schemas.openxmlformats.org/markup-compatibility/2006">
              <mc:Choice xmlns:v="urn:schemas-microsoft-com:vml" Requires="v">
                <p:oleObj spid="_x0000_s5239" name="ワークシート" r:id="rId4" imgW="6896146" imgH="6600956" progId="Excel.Sheet.8">
                  <p:embed/>
                </p:oleObj>
              </mc:Choice>
              <mc:Fallback>
                <p:oleObj name="ワークシート" r:id="rId4" imgW="6896146" imgH="6600956" progId="Excel.Sheet.8">
                  <p:embed/>
                  <p:pic>
                    <p:nvPicPr>
                      <p:cNvPr id="0" name=""/>
                      <p:cNvPicPr/>
                      <p:nvPr/>
                    </p:nvPicPr>
                    <p:blipFill>
                      <a:blip r:embed="rId5"/>
                      <a:stretch>
                        <a:fillRect/>
                      </a:stretch>
                    </p:blipFill>
                    <p:spPr>
                      <a:xfrm>
                        <a:off x="599001" y="1403648"/>
                        <a:ext cx="3384376" cy="5759048"/>
                      </a:xfrm>
                      <a:prstGeom prst="rect">
                        <a:avLst/>
                      </a:prstGeom>
                    </p:spPr>
                  </p:pic>
                </p:oleObj>
              </mc:Fallback>
            </mc:AlternateContent>
          </a:graphicData>
        </a:graphic>
      </p:graphicFrame>
      <p:sp>
        <p:nvSpPr>
          <p:cNvPr id="20" name="テキスト ボックス 19"/>
          <p:cNvSpPr txBox="1"/>
          <p:nvPr/>
        </p:nvSpPr>
        <p:spPr>
          <a:xfrm>
            <a:off x="97069" y="899592"/>
            <a:ext cx="2683859" cy="369332"/>
          </a:xfrm>
          <a:prstGeom prst="rect">
            <a:avLst/>
          </a:prstGeom>
          <a:noFill/>
          <a:ln>
            <a:solidFill>
              <a:srgbClr val="FF0000"/>
            </a:solidFill>
            <a:prstDash val="sysDash"/>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⑨</a:t>
            </a:r>
            <a:r>
              <a:rPr lang="ja-JP" altLang="en-US" dirty="0"/>
              <a:t>運用</a:t>
            </a:r>
            <a:r>
              <a:rPr lang="en-US" altLang="ja-JP" dirty="0" smtClean="0"/>
              <a:t>】</a:t>
            </a:r>
            <a:r>
              <a:rPr lang="ja-JP" altLang="en-US" dirty="0" smtClean="0"/>
              <a:t>に移動</a:t>
            </a:r>
            <a:endParaRPr lang="en-US" altLang="ja-JP" dirty="0" smtClean="0"/>
          </a:p>
        </p:txBody>
      </p:sp>
      <p:sp>
        <p:nvSpPr>
          <p:cNvPr id="2" name="左中かっこ 1"/>
          <p:cNvSpPr/>
          <p:nvPr/>
        </p:nvSpPr>
        <p:spPr>
          <a:xfrm>
            <a:off x="411017" y="2051720"/>
            <a:ext cx="209298" cy="2520280"/>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左中かっこ 20"/>
          <p:cNvSpPr/>
          <p:nvPr/>
        </p:nvSpPr>
        <p:spPr>
          <a:xfrm>
            <a:off x="411017" y="4587082"/>
            <a:ext cx="209298" cy="2296248"/>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10014" y="2267744"/>
            <a:ext cx="461665" cy="2088232"/>
          </a:xfrm>
          <a:prstGeom prst="rect">
            <a:avLst/>
          </a:prstGeom>
          <a:noFill/>
        </p:spPr>
        <p:txBody>
          <a:bodyPr vert="eaVert" wrap="square" rtlCol="0">
            <a:spAutoFit/>
          </a:bodyPr>
          <a:lstStyle/>
          <a:p>
            <a:r>
              <a:rPr kumimoji="1" lang="ja-JP" altLang="en-US" dirty="0" smtClean="0"/>
              <a:t>入ってくるキャッシュ</a:t>
            </a:r>
            <a:endParaRPr kumimoji="1" lang="ja-JP" altLang="en-US" dirty="0"/>
          </a:p>
        </p:txBody>
      </p:sp>
      <p:sp>
        <p:nvSpPr>
          <p:cNvPr id="22" name="テキスト ボックス 21"/>
          <p:cNvSpPr txBox="1"/>
          <p:nvPr/>
        </p:nvSpPr>
        <p:spPr>
          <a:xfrm>
            <a:off x="0" y="4698494"/>
            <a:ext cx="461665" cy="2088232"/>
          </a:xfrm>
          <a:prstGeom prst="rect">
            <a:avLst/>
          </a:prstGeom>
          <a:noFill/>
        </p:spPr>
        <p:txBody>
          <a:bodyPr vert="eaVert" wrap="square" rtlCol="0">
            <a:spAutoFit/>
          </a:bodyPr>
          <a:lstStyle/>
          <a:p>
            <a:r>
              <a:rPr lang="ja-JP" altLang="en-US" dirty="0" smtClean="0"/>
              <a:t>出ていく</a:t>
            </a:r>
            <a:r>
              <a:rPr kumimoji="1" lang="ja-JP" altLang="en-US" dirty="0" smtClean="0"/>
              <a:t>キャッシュ</a:t>
            </a:r>
            <a:endParaRPr kumimoji="1" lang="ja-JP" altLang="en-US" dirty="0"/>
          </a:p>
        </p:txBody>
      </p:sp>
      <p:sp>
        <p:nvSpPr>
          <p:cNvPr id="23" name="角丸四角形 22"/>
          <p:cNvSpPr/>
          <p:nvPr/>
        </p:nvSpPr>
        <p:spPr>
          <a:xfrm>
            <a:off x="594285" y="6883330"/>
            <a:ext cx="3389092" cy="280958"/>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0000"/>
              </a:solidFill>
            </a:endParaRPr>
          </a:p>
        </p:txBody>
      </p:sp>
      <p:sp>
        <p:nvSpPr>
          <p:cNvPr id="33" name="テキスト ボックス 32"/>
          <p:cNvSpPr txBox="1"/>
          <p:nvPr/>
        </p:nvSpPr>
        <p:spPr>
          <a:xfrm>
            <a:off x="4149079" y="3851920"/>
            <a:ext cx="2605591" cy="1200329"/>
          </a:xfrm>
          <a:prstGeom prst="rect">
            <a:avLst/>
          </a:prstGeom>
          <a:noFill/>
          <a:ln>
            <a:solidFill>
              <a:schemeClr val="tx2">
                <a:lumMod val="60000"/>
                <a:lumOff val="40000"/>
              </a:schemeClr>
            </a:solidFill>
            <a:prstDash val="sysDash"/>
          </a:ln>
        </p:spPr>
        <p:txBody>
          <a:bodyPr wrap="square" rtlCol="0">
            <a:spAutoFit/>
          </a:bodyPr>
          <a:lstStyle/>
          <a:p>
            <a:r>
              <a:rPr lang="ja-JP" altLang="en-US" dirty="0" smtClean="0"/>
              <a:t>長期借入金</a:t>
            </a:r>
            <a:r>
              <a:rPr lang="en-US" altLang="ja-JP" dirty="0" smtClean="0"/>
              <a:t>9,000</a:t>
            </a:r>
            <a:r>
              <a:rPr lang="ja-JP" altLang="en-US" dirty="0" smtClean="0"/>
              <a:t>千円</a:t>
            </a:r>
            <a:endParaRPr lang="en-US" altLang="ja-JP" dirty="0" smtClean="0"/>
          </a:p>
          <a:p>
            <a:r>
              <a:rPr lang="ja-JP" altLang="en-US" dirty="0"/>
              <a:t>資産</a:t>
            </a:r>
            <a:r>
              <a:rPr lang="ja-JP" altLang="en-US" dirty="0" smtClean="0"/>
              <a:t>購入</a:t>
            </a:r>
            <a:r>
              <a:rPr lang="en-US" altLang="ja-JP" dirty="0" smtClean="0"/>
              <a:t>8,000</a:t>
            </a:r>
            <a:r>
              <a:rPr lang="ja-JP" altLang="en-US" dirty="0" smtClean="0"/>
              <a:t>千円の差額</a:t>
            </a:r>
            <a:r>
              <a:rPr lang="en-US" altLang="ja-JP" dirty="0" smtClean="0"/>
              <a:t>1,000</a:t>
            </a:r>
            <a:r>
              <a:rPr lang="ja-JP" altLang="en-US" dirty="0" smtClean="0"/>
              <a:t>千円は運転資金として運用</a:t>
            </a:r>
            <a:endParaRPr lang="en-US" altLang="ja-JP" dirty="0" smtClean="0"/>
          </a:p>
        </p:txBody>
      </p:sp>
      <p:sp>
        <p:nvSpPr>
          <p:cNvPr id="35" name="テキスト ボックス 34"/>
          <p:cNvSpPr txBox="1"/>
          <p:nvPr/>
        </p:nvSpPr>
        <p:spPr>
          <a:xfrm>
            <a:off x="4029726" y="5508104"/>
            <a:ext cx="2974015" cy="1200329"/>
          </a:xfrm>
          <a:prstGeom prst="rect">
            <a:avLst/>
          </a:prstGeom>
          <a:noFill/>
        </p:spPr>
        <p:txBody>
          <a:bodyPr wrap="square" rtlCol="0">
            <a:spAutoFit/>
          </a:bodyPr>
          <a:lstStyle/>
          <a:p>
            <a:r>
              <a:rPr lang="en-US" altLang="ja-JP" dirty="0" smtClean="0"/>
              <a:t>【</a:t>
            </a:r>
            <a:r>
              <a:rPr lang="ja-JP" altLang="en-US" dirty="0" smtClean="0"/>
              <a:t>運用</a:t>
            </a:r>
            <a:r>
              <a:rPr lang="en-US" altLang="ja-JP" dirty="0" smtClean="0"/>
              <a:t>】</a:t>
            </a:r>
          </a:p>
          <a:p>
            <a:r>
              <a:rPr lang="ja-JP" altLang="en-US" dirty="0"/>
              <a:t>❸</a:t>
            </a:r>
            <a:r>
              <a:rPr lang="ja-JP" altLang="en-US" dirty="0" smtClean="0"/>
              <a:t>「資産購入」に大農具、施設等の購入金額を入力</a:t>
            </a:r>
            <a:endParaRPr lang="en-US" altLang="ja-JP" dirty="0" smtClean="0"/>
          </a:p>
          <a:p>
            <a:endParaRPr lang="en-US" altLang="ja-JP" dirty="0" smtClean="0"/>
          </a:p>
        </p:txBody>
      </p:sp>
      <p:sp>
        <p:nvSpPr>
          <p:cNvPr id="36" name="テキスト ボックス 35"/>
          <p:cNvSpPr txBox="1"/>
          <p:nvPr/>
        </p:nvSpPr>
        <p:spPr>
          <a:xfrm>
            <a:off x="4340963" y="881023"/>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16" name="正方形/長方形 15"/>
          <p:cNvSpPr/>
          <p:nvPr/>
        </p:nvSpPr>
        <p:spPr>
          <a:xfrm>
            <a:off x="752700" y="3419872"/>
            <a:ext cx="323067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2699" y="2051720"/>
            <a:ext cx="123614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52700" y="4596377"/>
            <a:ext cx="3230677"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19"/>
          <p:cNvSpPr txBox="1"/>
          <p:nvPr/>
        </p:nvSpPr>
        <p:spPr>
          <a:xfrm>
            <a:off x="2000799" y="2051801"/>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7" name="テキスト ボックス 19"/>
          <p:cNvSpPr txBox="1"/>
          <p:nvPr/>
        </p:nvSpPr>
        <p:spPr>
          <a:xfrm>
            <a:off x="2080158" y="4596377"/>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28" name="テキスト ボックス 19"/>
          <p:cNvSpPr txBox="1"/>
          <p:nvPr/>
        </p:nvSpPr>
        <p:spPr>
          <a:xfrm>
            <a:off x="2058663" y="3491879"/>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pic>
        <p:nvPicPr>
          <p:cNvPr id="5182" name="Picture 62"/>
          <p:cNvPicPr>
            <a:picLocks noChangeAspect="1" noChangeArrowheads="1"/>
          </p:cNvPicPr>
          <p:nvPr/>
        </p:nvPicPr>
        <p:blipFill rotWithShape="1">
          <a:blip r:embed="rId6">
            <a:extLst>
              <a:ext uri="{28A0092B-C50C-407E-A947-70E740481C1C}">
                <a14:useLocalDpi xmlns:a14="http://schemas.microsoft.com/office/drawing/2010/main" val="0"/>
              </a:ext>
            </a:extLst>
          </a:blip>
          <a:srcRect l="1461" t="90076" r="48263" b="6179"/>
          <a:stretch/>
        </p:blipFill>
        <p:spPr bwMode="auto">
          <a:xfrm>
            <a:off x="515666" y="7236296"/>
            <a:ext cx="3514060" cy="14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円/楕円 28"/>
          <p:cNvSpPr/>
          <p:nvPr/>
        </p:nvSpPr>
        <p:spPr>
          <a:xfrm>
            <a:off x="3368091" y="7164288"/>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スライド番号プレースホルダー 10"/>
          <p:cNvSpPr>
            <a:spLocks noGrp="1"/>
          </p:cNvSpPr>
          <p:nvPr>
            <p:ph type="sldNum" sz="quarter" idx="12"/>
          </p:nvPr>
        </p:nvSpPr>
        <p:spPr/>
        <p:txBody>
          <a:bodyPr/>
          <a:lstStyle/>
          <a:p>
            <a:fld id="{506F92D2-39E7-4434-B5AD-FDA54D5A9AA6}" type="slidenum">
              <a:rPr kumimoji="1" lang="ja-JP" altLang="en-US" smtClean="0"/>
              <a:t>17</a:t>
            </a:fld>
            <a:endParaRPr kumimoji="1" lang="ja-JP" altLang="en-US"/>
          </a:p>
        </p:txBody>
      </p:sp>
    </p:spTree>
    <p:extLst>
      <p:ext uri="{BB962C8B-B14F-4D97-AF65-F5344CB8AC3E}">
        <p14:creationId xmlns:p14="http://schemas.microsoft.com/office/powerpoint/2010/main" val="40582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365104" y="2834792"/>
            <a:ext cx="1188132" cy="2880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96651" y="2308072"/>
            <a:ext cx="3591399" cy="65844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Rectangle 5"/>
          <p:cNvSpPr txBox="1">
            <a:spLocks/>
          </p:cNvSpPr>
          <p:nvPr/>
        </p:nvSpPr>
        <p:spPr>
          <a:xfrm>
            <a:off x="3522" y="0"/>
            <a:ext cx="6854479" cy="611560"/>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ja-JP" altLang="en-US" sz="3200" kern="0" dirty="0" smtClean="0">
                <a:solidFill>
                  <a:sysClr val="window" lastClr="FFFFFF"/>
                </a:solidFill>
                <a:latin typeface="Calibri"/>
                <a:ea typeface="ＭＳ Ｐゴシック"/>
              </a:rPr>
              <a:t>　　</a:t>
            </a:r>
            <a:r>
              <a:rPr lang="ja-JP" altLang="en-US" sz="4000" kern="0" dirty="0" smtClean="0">
                <a:solidFill>
                  <a:sysClr val="window" lastClr="FFFFFF"/>
                </a:solidFill>
                <a:latin typeface="Calibri"/>
                <a:ea typeface="ＭＳ Ｐゴシック"/>
              </a:rPr>
              <a:t>はじめ</a:t>
            </a:r>
            <a:r>
              <a:rPr lang="ja-JP" altLang="en-US" sz="4000" kern="0" dirty="0">
                <a:solidFill>
                  <a:sysClr val="window" lastClr="FFFFFF"/>
                </a:solidFill>
                <a:latin typeface="Calibri"/>
                <a:ea typeface="ＭＳ Ｐゴシック"/>
              </a:rPr>
              <a:t>に</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5" name="テキスト ボックス 4"/>
          <p:cNvSpPr txBox="1"/>
          <p:nvPr/>
        </p:nvSpPr>
        <p:spPr>
          <a:xfrm>
            <a:off x="262770" y="738412"/>
            <a:ext cx="6372708" cy="1569660"/>
          </a:xfrm>
          <a:prstGeom prst="rect">
            <a:avLst/>
          </a:prstGeom>
          <a:noFill/>
        </p:spPr>
        <p:txBody>
          <a:bodyPr wrap="square" rtlCol="0">
            <a:spAutoFit/>
          </a:bodyPr>
          <a:lstStyle/>
          <a:p>
            <a:r>
              <a:rPr lang="ja-JP" altLang="en-US" sz="1600" dirty="0" smtClean="0"/>
              <a:t>　当計画書</a:t>
            </a:r>
            <a:r>
              <a:rPr lang="ja-JP" altLang="en-US" sz="1600" dirty="0"/>
              <a:t>は、経営改善の内容</a:t>
            </a:r>
            <a:r>
              <a:rPr lang="ja-JP" altLang="en-US" sz="1600" dirty="0" smtClean="0"/>
              <a:t>（</a:t>
            </a:r>
            <a:r>
              <a:rPr lang="ja-JP" altLang="en-US" sz="1600" dirty="0"/>
              <a:t>資金</a:t>
            </a:r>
            <a:r>
              <a:rPr lang="ja-JP" altLang="en-US" sz="1600" dirty="0" smtClean="0"/>
              <a:t>借入、</a:t>
            </a:r>
            <a:r>
              <a:rPr lang="ja-JP" altLang="en-US" sz="1600" dirty="0"/>
              <a:t>施設・機械導入</a:t>
            </a:r>
            <a:r>
              <a:rPr lang="ja-JP" altLang="en-US" sz="1600" dirty="0" smtClean="0"/>
              <a:t>、規模拡大、新品目</a:t>
            </a:r>
            <a:r>
              <a:rPr lang="ja-JP" altLang="en-US" sz="1600" dirty="0"/>
              <a:t>導入等）</a:t>
            </a:r>
            <a:r>
              <a:rPr lang="ja-JP" altLang="en-US" sz="1600" dirty="0" smtClean="0"/>
              <a:t>を数値に</a:t>
            </a:r>
            <a:r>
              <a:rPr lang="ja-JP" altLang="en-US" sz="1600" dirty="0"/>
              <a:t>反映</a:t>
            </a:r>
            <a:r>
              <a:rPr lang="ja-JP" altLang="en-US" sz="1600" dirty="0" smtClean="0"/>
              <a:t>させ、</a:t>
            </a:r>
            <a:r>
              <a:rPr lang="en-US" altLang="ja-JP" sz="1600" dirty="0" smtClean="0"/>
              <a:t>Excel</a:t>
            </a:r>
            <a:r>
              <a:rPr lang="ja-JP" altLang="en-US" sz="1600" dirty="0" smtClean="0"/>
              <a:t>ソフトを用いてシュミレーション</a:t>
            </a:r>
            <a:r>
              <a:rPr lang="ja-JP" altLang="en-US" sz="1600" dirty="0"/>
              <a:t>するものです</a:t>
            </a:r>
            <a:r>
              <a:rPr lang="ja-JP" altLang="en-US" sz="1600" dirty="0" smtClean="0"/>
              <a:t>。</a:t>
            </a:r>
            <a:r>
              <a:rPr lang="ja-JP" altLang="en-US" sz="1600" dirty="0"/>
              <a:t>最小</a:t>
            </a:r>
            <a:r>
              <a:rPr lang="ja-JP" altLang="en-US" sz="1600" dirty="0" smtClean="0"/>
              <a:t>の入力デ－タで１０年単位の収支計画、資金運用が作成できるよう設計してあります。</a:t>
            </a:r>
            <a:endParaRPr lang="en-US" altLang="ja-JP" sz="1600" dirty="0" smtClean="0"/>
          </a:p>
          <a:p>
            <a:r>
              <a:rPr lang="ja-JP" altLang="en-US" sz="1600" dirty="0"/>
              <a:t>　</a:t>
            </a:r>
            <a:r>
              <a:rPr lang="ja-JP" altLang="en-US" sz="1600" dirty="0" smtClean="0"/>
              <a:t>農業を取り巻く環境は厳しいことから、生産経費、売上高は厳しく試算し、</a:t>
            </a:r>
            <a:r>
              <a:rPr lang="ja-JP" altLang="en-US" sz="1600" dirty="0" smtClean="0">
                <a:solidFill>
                  <a:srgbClr val="FF0000"/>
                </a:solidFill>
              </a:rPr>
              <a:t>実現可能な計画書</a:t>
            </a:r>
            <a:r>
              <a:rPr lang="ja-JP" altLang="en-US" sz="1600" dirty="0" smtClean="0"/>
              <a:t>を</a:t>
            </a:r>
            <a:r>
              <a:rPr lang="ja-JP" altLang="en-US" sz="1600" dirty="0" smtClean="0">
                <a:solidFill>
                  <a:srgbClr val="FF0000"/>
                </a:solidFill>
              </a:rPr>
              <a:t>農業者自ら作成</a:t>
            </a:r>
            <a:r>
              <a:rPr lang="ja-JP" altLang="en-US" sz="1600" dirty="0" smtClean="0"/>
              <a:t>し経営改善に活かしましょう。</a:t>
            </a:r>
            <a:endParaRPr kumimoji="1" lang="ja-JP" altLang="en-US" sz="1600" dirty="0"/>
          </a:p>
        </p:txBody>
      </p:sp>
      <p:graphicFrame>
        <p:nvGraphicFramePr>
          <p:cNvPr id="9" name="表 8"/>
          <p:cNvGraphicFramePr>
            <a:graphicFrameLocks noGrp="1"/>
          </p:cNvGraphicFramePr>
          <p:nvPr>
            <p:extLst>
              <p:ext uri="{D42A27DB-BD31-4B8C-83A1-F6EECF244321}">
                <p14:modId xmlns:p14="http://schemas.microsoft.com/office/powerpoint/2010/main" val="435845043"/>
              </p:ext>
            </p:extLst>
          </p:nvPr>
        </p:nvGraphicFramePr>
        <p:xfrm>
          <a:off x="4404773" y="2308072"/>
          <a:ext cx="1899211" cy="378460"/>
        </p:xfrm>
        <a:graphic>
          <a:graphicData uri="http://schemas.openxmlformats.org/drawingml/2006/table">
            <a:tbl>
              <a:tblPr>
                <a:tableStyleId>{5C22544A-7EE6-4342-B048-85BDC9FD1C3A}</a:tableStyleId>
              </a:tblPr>
              <a:tblGrid>
                <a:gridCol w="1899211"/>
              </a:tblGrid>
              <a:tr h="247704">
                <a:tc>
                  <a:txBody>
                    <a:bodyPr/>
                    <a:lstStyle/>
                    <a:p>
                      <a:pPr algn="l" fontAlgn="ctr"/>
                      <a:r>
                        <a:rPr lang="ja-JP" altLang="en-US" sz="2400" u="none" strike="noStrike" dirty="0" smtClean="0">
                          <a:effectLst/>
                        </a:rPr>
                        <a:t>作成の</a:t>
                      </a:r>
                      <a:r>
                        <a:rPr lang="ja-JP" altLang="en-US" sz="2400" u="none" strike="noStrike" dirty="0">
                          <a:effectLst/>
                        </a:rPr>
                        <a:t>留意点</a:t>
                      </a:r>
                      <a:endParaRPr lang="ja-JP" altLang="en-US" sz="2400" b="0" i="0" u="none" strike="noStrike" dirty="0">
                        <a:solidFill>
                          <a:srgbClr val="000000"/>
                        </a:solidFill>
                        <a:effectLst/>
                        <a:latin typeface="ＭＳ Ｐゴシック"/>
                      </a:endParaRPr>
                    </a:p>
                  </a:txBody>
                  <a:tcPr marL="7144" marR="7144" marT="12700" marB="0" anchor="ctr">
                    <a:solidFill>
                      <a:srgbClr val="FFC000"/>
                    </a:solidFill>
                  </a:tcPr>
                </a:tc>
              </a:tr>
            </a:tbl>
          </a:graphicData>
        </a:graphic>
      </p:graphicFrame>
      <p:sp>
        <p:nvSpPr>
          <p:cNvPr id="10" name="テキスト ボックス 9"/>
          <p:cNvSpPr txBox="1"/>
          <p:nvPr/>
        </p:nvSpPr>
        <p:spPr>
          <a:xfrm>
            <a:off x="4040539" y="2816066"/>
            <a:ext cx="2646294" cy="2339102"/>
          </a:xfrm>
          <a:prstGeom prst="rect">
            <a:avLst/>
          </a:prstGeom>
          <a:noFill/>
          <a:ln>
            <a:solidFill>
              <a:schemeClr val="accent6">
                <a:lumMod val="75000"/>
              </a:schemeClr>
            </a:solidFill>
          </a:ln>
        </p:spPr>
        <p:txBody>
          <a:bodyPr wrap="square" rtlCol="0">
            <a:spAutoFit/>
          </a:bodyPr>
          <a:lstStyle/>
          <a:p>
            <a:r>
              <a:rPr lang="en-US" altLang="ja-JP" dirty="0"/>
              <a:t>(</a:t>
            </a:r>
            <a:r>
              <a:rPr lang="en-US" altLang="ja-JP" sz="1600" dirty="0"/>
              <a:t>1)</a:t>
            </a:r>
            <a:r>
              <a:rPr lang="ja-JP" altLang="en-US" sz="1600" dirty="0"/>
              <a:t>黄色セルのみ入力して</a:t>
            </a:r>
            <a:r>
              <a:rPr lang="ja-JP" altLang="en-US" sz="1600" dirty="0" smtClean="0"/>
              <a:t>ください。</a:t>
            </a:r>
            <a:endParaRPr lang="en-US" altLang="ja-JP" sz="1600" dirty="0" smtClean="0"/>
          </a:p>
          <a:p>
            <a:r>
              <a:rPr lang="en-US" altLang="ja-JP" sz="1600" dirty="0" smtClean="0"/>
              <a:t>(2)</a:t>
            </a:r>
            <a:r>
              <a:rPr lang="ja-JP" altLang="en-US" sz="1600" dirty="0" smtClean="0">
                <a:solidFill>
                  <a:srgbClr val="FF0000"/>
                </a:solidFill>
              </a:rPr>
              <a:t>赤色ﾌｫﾝﾄ</a:t>
            </a:r>
            <a:r>
              <a:rPr lang="ja-JP" altLang="en-US" sz="1600" dirty="0" smtClean="0"/>
              <a:t>のセルは、計算式又は別シ－トからの転記なので、入力できませんが、必要に応じてロックを解除の上、直接入力可能です。</a:t>
            </a:r>
            <a:endParaRPr lang="en-US" altLang="ja-JP" sz="1600" dirty="0" smtClean="0"/>
          </a:p>
          <a:p>
            <a:r>
              <a:rPr lang="en-US" altLang="ja-JP" sz="1600" dirty="0" smtClean="0"/>
              <a:t>(</a:t>
            </a:r>
            <a:r>
              <a:rPr lang="en-US" altLang="ja-JP" sz="1600" dirty="0"/>
              <a:t>3)</a:t>
            </a:r>
            <a:r>
              <a:rPr lang="ja-JP" altLang="en-US" sz="1600" dirty="0"/>
              <a:t>行、列、セルの追加及び削除は行わないで</a:t>
            </a:r>
            <a:r>
              <a:rPr lang="ja-JP" altLang="en-US" sz="1600" dirty="0" smtClean="0"/>
              <a:t>下さい。</a:t>
            </a:r>
            <a:endParaRPr kumimoji="1" lang="ja-JP" altLang="en-US" sz="160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013936741"/>
              </p:ext>
            </p:extLst>
          </p:nvPr>
        </p:nvGraphicFramePr>
        <p:xfrm>
          <a:off x="427167" y="2987824"/>
          <a:ext cx="3330365" cy="5824417"/>
        </p:xfrm>
        <a:graphic>
          <a:graphicData uri="http://schemas.openxmlformats.org/presentationml/2006/ole">
            <mc:AlternateContent xmlns:mc="http://schemas.openxmlformats.org/markup-compatibility/2006">
              <mc:Choice xmlns:v="urn:schemas-microsoft-com:vml" Requires="v">
                <p:oleObj spid="_x0000_s1180" name="ワークシート" r:id="rId5" imgW="6400838" imgH="7039058" progId="Excel.Sheet.12">
                  <p:embed/>
                </p:oleObj>
              </mc:Choice>
              <mc:Fallback>
                <p:oleObj name="ワークシート" r:id="rId5" imgW="6400838" imgH="7039058" progId="Excel.Sheet.12">
                  <p:embed/>
                  <p:pic>
                    <p:nvPicPr>
                      <p:cNvPr id="0" name=""/>
                      <p:cNvPicPr/>
                      <p:nvPr/>
                    </p:nvPicPr>
                    <p:blipFill>
                      <a:blip r:embed="rId6"/>
                      <a:stretch>
                        <a:fillRect/>
                      </a:stretch>
                    </p:blipFill>
                    <p:spPr>
                      <a:xfrm>
                        <a:off x="427167" y="2987824"/>
                        <a:ext cx="3330365" cy="5824417"/>
                      </a:xfrm>
                      <a:prstGeom prst="rect">
                        <a:avLst/>
                      </a:prstGeom>
                    </p:spPr>
                  </p:pic>
                </p:oleObj>
              </mc:Fallback>
            </mc:AlternateContent>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280761625"/>
              </p:ext>
            </p:extLst>
          </p:nvPr>
        </p:nvGraphicFramePr>
        <p:xfrm>
          <a:off x="458669" y="2499118"/>
          <a:ext cx="3267362" cy="378460"/>
        </p:xfrm>
        <a:graphic>
          <a:graphicData uri="http://schemas.openxmlformats.org/drawingml/2006/table">
            <a:tbl>
              <a:tblPr>
                <a:tableStyleId>{5C22544A-7EE6-4342-B048-85BDC9FD1C3A}</a:tableStyleId>
              </a:tblPr>
              <a:tblGrid>
                <a:gridCol w="3267362"/>
              </a:tblGrid>
              <a:tr h="378460">
                <a:tc>
                  <a:txBody>
                    <a:bodyPr/>
                    <a:lstStyle/>
                    <a:p>
                      <a:pPr algn="l" fontAlgn="ctr"/>
                      <a:r>
                        <a:rPr lang="ja-JP" altLang="en-US" sz="2400" b="0" i="0" u="none" strike="noStrike" dirty="0" smtClean="0">
                          <a:solidFill>
                            <a:schemeClr val="dk1"/>
                          </a:solidFill>
                          <a:effectLst/>
                          <a:latin typeface="+mn-lt"/>
                        </a:rPr>
                        <a:t>経営改善計画書の構成</a:t>
                      </a:r>
                      <a:endParaRPr lang="ja-JP" altLang="en-US" sz="2400" b="0" i="0" u="none" strike="noStrike" dirty="0">
                        <a:solidFill>
                          <a:srgbClr val="000000"/>
                        </a:solidFill>
                        <a:effectLst/>
                        <a:latin typeface="ＭＳ Ｐゴシック"/>
                      </a:endParaRPr>
                    </a:p>
                  </a:txBody>
                  <a:tcPr marL="7144" marR="7144" marT="12700" marB="0" anchor="ctr">
                    <a:no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058217065"/>
              </p:ext>
            </p:extLst>
          </p:nvPr>
        </p:nvGraphicFramePr>
        <p:xfrm>
          <a:off x="4404773" y="7068277"/>
          <a:ext cx="1899211" cy="384043"/>
        </p:xfrm>
        <a:graphic>
          <a:graphicData uri="http://schemas.openxmlformats.org/drawingml/2006/table">
            <a:tbl>
              <a:tblPr>
                <a:tableStyleId>{5C22544A-7EE6-4342-B048-85BDC9FD1C3A}</a:tableStyleId>
              </a:tblPr>
              <a:tblGrid>
                <a:gridCol w="1899211"/>
              </a:tblGrid>
              <a:tr h="384043">
                <a:tc>
                  <a:txBody>
                    <a:bodyPr/>
                    <a:lstStyle/>
                    <a:p>
                      <a:pPr algn="l" fontAlgn="ctr"/>
                      <a:r>
                        <a:rPr lang="ja-JP" altLang="en-US" sz="2400" b="0" i="0" u="none" strike="noStrike" dirty="0" smtClean="0">
                          <a:solidFill>
                            <a:schemeClr val="dk1"/>
                          </a:solidFill>
                          <a:effectLst/>
                          <a:latin typeface="+mn-lt"/>
                        </a:rPr>
                        <a:t>準備する資料</a:t>
                      </a:r>
                      <a:endParaRPr lang="ja-JP" altLang="en-US" sz="2400" b="0" i="0" u="none" strike="noStrike" dirty="0">
                        <a:solidFill>
                          <a:srgbClr val="000000"/>
                        </a:solidFill>
                        <a:effectLst/>
                        <a:latin typeface="ＭＳ Ｐゴシック"/>
                      </a:endParaRPr>
                    </a:p>
                  </a:txBody>
                  <a:tcPr marL="7144" marR="7144" marT="12700" marB="0" anchor="ctr">
                    <a:solidFill>
                      <a:schemeClr val="accent3">
                        <a:lumMod val="60000"/>
                        <a:lumOff val="40000"/>
                      </a:schemeClr>
                    </a:solidFill>
                  </a:tcPr>
                </a:tc>
              </a:tr>
            </a:tbl>
          </a:graphicData>
        </a:graphic>
      </p:graphicFrame>
      <p:sp>
        <p:nvSpPr>
          <p:cNvPr id="15" name="テキスト ボックス 14"/>
          <p:cNvSpPr txBox="1"/>
          <p:nvPr/>
        </p:nvSpPr>
        <p:spPr>
          <a:xfrm>
            <a:off x="4040539" y="7452320"/>
            <a:ext cx="2627681" cy="1107996"/>
          </a:xfrm>
          <a:prstGeom prst="rect">
            <a:avLst/>
          </a:prstGeom>
          <a:noFill/>
          <a:ln>
            <a:solidFill>
              <a:schemeClr val="accent3">
                <a:lumMod val="75000"/>
              </a:schemeClr>
            </a:solidFill>
          </a:ln>
        </p:spPr>
        <p:txBody>
          <a:bodyPr wrap="square" rtlCol="0">
            <a:spAutoFit/>
          </a:bodyPr>
          <a:lstStyle/>
          <a:p>
            <a:r>
              <a:rPr lang="en-US" altLang="ja-JP" dirty="0"/>
              <a:t>(</a:t>
            </a:r>
            <a:r>
              <a:rPr lang="en-US" altLang="ja-JP" sz="1600" dirty="0"/>
              <a:t>1</a:t>
            </a:r>
            <a:r>
              <a:rPr lang="en-US" altLang="ja-JP" sz="1600" dirty="0" smtClean="0"/>
              <a:t>)</a:t>
            </a:r>
            <a:r>
              <a:rPr lang="ja-JP" altLang="en-US" sz="1600" dirty="0" smtClean="0"/>
              <a:t>決算書（過去３カ年分）</a:t>
            </a:r>
            <a:endParaRPr lang="en-US" altLang="ja-JP" sz="1600" dirty="0" smtClean="0"/>
          </a:p>
          <a:p>
            <a:r>
              <a:rPr lang="en-US" altLang="ja-JP" sz="1600" dirty="0" smtClean="0"/>
              <a:t>(2)</a:t>
            </a:r>
            <a:r>
              <a:rPr lang="ja-JP" altLang="en-US" sz="1600" dirty="0"/>
              <a:t>既往</a:t>
            </a:r>
            <a:r>
              <a:rPr lang="ja-JP" altLang="en-US" sz="1600" dirty="0" smtClean="0"/>
              <a:t>借入償還表及び残高　証明書（農外借入含む）</a:t>
            </a:r>
            <a:endParaRPr lang="en-US" altLang="ja-JP" sz="1600" dirty="0" smtClean="0"/>
          </a:p>
          <a:p>
            <a:r>
              <a:rPr lang="ja-JP" altLang="en-US" sz="1600" dirty="0" smtClean="0"/>
              <a:t>（</a:t>
            </a:r>
            <a:r>
              <a:rPr lang="en-US" altLang="ja-JP" sz="1600" dirty="0" smtClean="0"/>
              <a:t>3</a:t>
            </a:r>
            <a:r>
              <a:rPr lang="ja-JP" altLang="en-US" sz="1600" dirty="0" smtClean="0"/>
              <a:t>）生産実績に関する資料</a:t>
            </a:r>
            <a:endParaRPr lang="en-US" altLang="ja-JP" sz="1600" dirty="0" smtClean="0"/>
          </a:p>
        </p:txBody>
      </p:sp>
      <p:graphicFrame>
        <p:nvGraphicFramePr>
          <p:cNvPr id="16" name="表 15"/>
          <p:cNvGraphicFramePr>
            <a:graphicFrameLocks noGrp="1"/>
          </p:cNvGraphicFramePr>
          <p:nvPr>
            <p:extLst>
              <p:ext uri="{D42A27DB-BD31-4B8C-83A1-F6EECF244321}">
                <p14:modId xmlns:p14="http://schemas.microsoft.com/office/powerpoint/2010/main" val="339076674"/>
              </p:ext>
            </p:extLst>
          </p:nvPr>
        </p:nvGraphicFramePr>
        <p:xfrm>
          <a:off x="4441795" y="5408254"/>
          <a:ext cx="1651501" cy="384043"/>
        </p:xfrm>
        <a:graphic>
          <a:graphicData uri="http://schemas.openxmlformats.org/drawingml/2006/table">
            <a:tbl>
              <a:tblPr>
                <a:tableStyleId>{5C22544A-7EE6-4342-B048-85BDC9FD1C3A}</a:tableStyleId>
              </a:tblPr>
              <a:tblGrid>
                <a:gridCol w="1651501"/>
              </a:tblGrid>
              <a:tr h="384043">
                <a:tc>
                  <a:txBody>
                    <a:bodyPr/>
                    <a:lstStyle/>
                    <a:p>
                      <a:pPr algn="l" fontAlgn="ctr"/>
                      <a:r>
                        <a:rPr lang="ja-JP" altLang="en-US" sz="2400" b="0" i="0" u="none" strike="noStrike" dirty="0" smtClean="0">
                          <a:solidFill>
                            <a:schemeClr val="dk1"/>
                          </a:solidFill>
                          <a:effectLst/>
                          <a:latin typeface="+mn-lt"/>
                        </a:rPr>
                        <a:t>入力の手順</a:t>
                      </a:r>
                      <a:endParaRPr lang="ja-JP" altLang="en-US" sz="2400" b="0" i="0" u="none" strike="noStrike" dirty="0">
                        <a:solidFill>
                          <a:srgbClr val="000000"/>
                        </a:solidFill>
                        <a:effectLst/>
                        <a:latin typeface="ＭＳ Ｐゴシック"/>
                      </a:endParaRPr>
                    </a:p>
                  </a:txBody>
                  <a:tcPr marL="7144" marR="7144" marT="12700" marB="0" anchor="ctr">
                    <a:solidFill>
                      <a:schemeClr val="tx2">
                        <a:lumMod val="40000"/>
                        <a:lumOff val="60000"/>
                      </a:schemeClr>
                    </a:solidFill>
                  </a:tcPr>
                </a:tc>
              </a:tr>
            </a:tbl>
          </a:graphicData>
        </a:graphic>
      </p:graphicFrame>
      <p:sp>
        <p:nvSpPr>
          <p:cNvPr id="17" name="テキスト ボックス 16"/>
          <p:cNvSpPr txBox="1"/>
          <p:nvPr/>
        </p:nvSpPr>
        <p:spPr>
          <a:xfrm>
            <a:off x="4074182" y="5829050"/>
            <a:ext cx="2627681" cy="1077218"/>
          </a:xfrm>
          <a:prstGeom prst="rect">
            <a:avLst/>
          </a:prstGeom>
          <a:noFill/>
          <a:ln>
            <a:solidFill>
              <a:srgbClr val="00B0F0"/>
            </a:solidFill>
          </a:ln>
        </p:spPr>
        <p:txBody>
          <a:bodyPr wrap="square" rtlCol="0">
            <a:spAutoFit/>
          </a:bodyPr>
          <a:lstStyle/>
          <a:p>
            <a:r>
              <a:rPr lang="ja-JP" altLang="en-US" sz="1600" dirty="0" smtClean="0"/>
              <a:t>基本的にシートに沿って入力。シート</a:t>
            </a:r>
            <a:r>
              <a:rPr lang="en-US" altLang="ja-JP" sz="1600" dirty="0" smtClean="0"/>
              <a:t>【</a:t>
            </a:r>
            <a:r>
              <a:rPr lang="ja-JP" altLang="en-US" sz="1600" dirty="0" smtClean="0"/>
              <a:t>表紙①</a:t>
            </a:r>
            <a:r>
              <a:rPr lang="en-US" altLang="ja-JP" sz="1600" dirty="0" smtClean="0"/>
              <a:t>】</a:t>
            </a:r>
            <a:r>
              <a:rPr lang="ja-JP" altLang="en-US" sz="1600" dirty="0" smtClean="0"/>
              <a:t>からシート</a:t>
            </a:r>
            <a:r>
              <a:rPr lang="en-US" altLang="ja-JP" sz="1600" dirty="0" smtClean="0"/>
              <a:t>【</a:t>
            </a:r>
            <a:r>
              <a:rPr lang="ja-JP" altLang="en-US" sz="1600" dirty="0" smtClean="0"/>
              <a:t>資金運用計画⑨</a:t>
            </a:r>
            <a:r>
              <a:rPr lang="en-US" altLang="ja-JP" sz="1600" dirty="0" smtClean="0"/>
              <a:t>】</a:t>
            </a:r>
            <a:r>
              <a:rPr lang="ja-JP" altLang="en-US" sz="1600" dirty="0" err="1" smtClean="0"/>
              <a:t>まで</a:t>
            </a:r>
            <a:r>
              <a:rPr lang="ja-JP" altLang="en-US" sz="1600" dirty="0" smtClean="0"/>
              <a:t>入力する。左図参照。</a:t>
            </a:r>
            <a:endParaRPr lang="en-US" altLang="ja-JP" sz="1400" dirty="0" smtClean="0"/>
          </a:p>
        </p:txBody>
      </p:sp>
      <p:sp>
        <p:nvSpPr>
          <p:cNvPr id="3" name="スライド番号プレースホルダー 2"/>
          <p:cNvSpPr>
            <a:spLocks noGrp="1"/>
          </p:cNvSpPr>
          <p:nvPr>
            <p:ph type="sldNum" sz="quarter" idx="12"/>
          </p:nvPr>
        </p:nvSpPr>
        <p:spPr/>
        <p:txBody>
          <a:bodyPr/>
          <a:lstStyle/>
          <a:p>
            <a:fld id="{506F92D2-39E7-4434-B5AD-FDA54D5A9AA6}" type="slidenum">
              <a:rPr kumimoji="1" lang="ja-JP" altLang="en-US" smtClean="0"/>
              <a:t>1</a:t>
            </a:fld>
            <a:endParaRPr kumimoji="1" lang="ja-JP" altLang="en-US"/>
          </a:p>
        </p:txBody>
      </p:sp>
    </p:spTree>
    <p:extLst>
      <p:ext uri="{BB962C8B-B14F-4D97-AF65-F5344CB8AC3E}">
        <p14:creationId xmlns:p14="http://schemas.microsoft.com/office/powerpoint/2010/main" val="54961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09" t="23505" r="41424" b="6159"/>
          <a:stretch/>
        </p:blipFill>
        <p:spPr bwMode="auto">
          <a:xfrm>
            <a:off x="132635" y="1803542"/>
            <a:ext cx="6613385" cy="45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txBox="1">
            <a:spLocks/>
          </p:cNvSpPr>
          <p:nvPr/>
        </p:nvSpPr>
        <p:spPr>
          <a:xfrm>
            <a:off x="-135395" y="0"/>
            <a:ext cx="6993396" cy="827584"/>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シート</a:t>
            </a:r>
            <a:r>
              <a:rPr lang="en-US" altLang="ja-JP" sz="3200" dirty="0" smtClean="0"/>
              <a:t>【①</a:t>
            </a:r>
            <a:r>
              <a:rPr lang="ja-JP" altLang="en-US" sz="3200" dirty="0"/>
              <a:t>表</a:t>
            </a:r>
            <a:r>
              <a:rPr lang="en-US" altLang="ja-JP" sz="3200" dirty="0"/>
              <a:t>】</a:t>
            </a:r>
            <a:r>
              <a:rPr lang="ja-JP" altLang="en-US" sz="3200" dirty="0"/>
              <a:t>　表紙</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527434" y="6775854"/>
            <a:ext cx="6185447" cy="646331"/>
          </a:xfrm>
          <a:prstGeom prst="rect">
            <a:avLst/>
          </a:prstGeom>
          <a:noFill/>
        </p:spPr>
        <p:txBody>
          <a:bodyPr wrap="square" rtlCol="0">
            <a:spAutoFit/>
          </a:bodyPr>
          <a:lstStyle/>
          <a:p>
            <a:r>
              <a:rPr lang="ja-JP" altLang="en-US" dirty="0" smtClean="0"/>
              <a:t>❶作成年月日を入力</a:t>
            </a:r>
            <a:endParaRPr lang="en-US" altLang="ja-JP" dirty="0" smtClean="0"/>
          </a:p>
          <a:p>
            <a:r>
              <a:rPr lang="ja-JP" altLang="en-US" dirty="0" smtClean="0"/>
              <a:t>❷</a:t>
            </a:r>
            <a:r>
              <a:rPr lang="ja-JP" altLang="en-US" dirty="0"/>
              <a:t>作成者</a:t>
            </a:r>
            <a:r>
              <a:rPr lang="ja-JP" altLang="en-US" dirty="0" smtClean="0"/>
              <a:t>の</a:t>
            </a:r>
            <a:r>
              <a:rPr lang="ja-JP" altLang="en-US" dirty="0"/>
              <a:t>住所、氏名を入力</a:t>
            </a:r>
            <a:endParaRPr kumimoji="1" lang="ja-JP" altLang="en-US" dirty="0"/>
          </a:p>
        </p:txBody>
      </p:sp>
      <p:sp>
        <p:nvSpPr>
          <p:cNvPr id="9" name="テキスト ボックス 19"/>
          <p:cNvSpPr txBox="1"/>
          <p:nvPr/>
        </p:nvSpPr>
        <p:spPr>
          <a:xfrm>
            <a:off x="2623134" y="5262024"/>
            <a:ext cx="307892" cy="3481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10" name="円/楕円 9"/>
          <p:cNvSpPr/>
          <p:nvPr/>
        </p:nvSpPr>
        <p:spPr>
          <a:xfrm>
            <a:off x="506993" y="6010288"/>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 name="テキスト ボックス 19"/>
          <p:cNvSpPr txBox="1"/>
          <p:nvPr/>
        </p:nvSpPr>
        <p:spPr>
          <a:xfrm>
            <a:off x="5347741" y="1850028"/>
            <a:ext cx="288032" cy="2160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 name="テキスト ボックス 1"/>
          <p:cNvSpPr txBox="1"/>
          <p:nvPr/>
        </p:nvSpPr>
        <p:spPr>
          <a:xfrm>
            <a:off x="506993" y="7520678"/>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3" name="正方形/長方形 2"/>
          <p:cNvSpPr/>
          <p:nvPr/>
        </p:nvSpPr>
        <p:spPr>
          <a:xfrm>
            <a:off x="5602212" y="1873803"/>
            <a:ext cx="997855" cy="19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971204" y="5238071"/>
            <a:ext cx="2664569" cy="372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99098" y="1106324"/>
            <a:ext cx="2331300" cy="369332"/>
          </a:xfrm>
          <a:prstGeom prst="rect">
            <a:avLst/>
          </a:prstGeom>
          <a:noFill/>
          <a:ln>
            <a:solidFill>
              <a:srgbClr val="FF0000"/>
            </a:solidFill>
            <a:prstDash val="dash"/>
          </a:ln>
        </p:spPr>
        <p:txBody>
          <a:bodyPr wrap="square" rtlCol="0">
            <a:spAutoFit/>
          </a:bodyPr>
          <a:lstStyle/>
          <a:p>
            <a:r>
              <a:rPr lang="ja-JP" altLang="en-US" dirty="0" smtClean="0"/>
              <a:t>☆</a:t>
            </a:r>
            <a:r>
              <a:rPr lang="ja-JP" altLang="en-US" dirty="0"/>
              <a:t>シート</a:t>
            </a:r>
            <a:r>
              <a:rPr lang="en-US" altLang="ja-JP" dirty="0" smtClean="0"/>
              <a:t>【①</a:t>
            </a:r>
            <a:r>
              <a:rPr lang="ja-JP" altLang="en-US" dirty="0" smtClean="0"/>
              <a:t>表</a:t>
            </a:r>
            <a:r>
              <a:rPr lang="en-US" altLang="ja-JP" dirty="0" smtClean="0"/>
              <a:t>】</a:t>
            </a:r>
            <a:r>
              <a:rPr lang="ja-JP" altLang="en-US" dirty="0" smtClean="0"/>
              <a:t>を表示</a:t>
            </a:r>
            <a:endParaRPr lang="en-US" altLang="ja-JP" dirty="0" smtClean="0"/>
          </a:p>
        </p:txBody>
      </p:sp>
      <p:sp>
        <p:nvSpPr>
          <p:cNvPr id="11" name="スライド番号プレースホルダー 10"/>
          <p:cNvSpPr>
            <a:spLocks noGrp="1"/>
          </p:cNvSpPr>
          <p:nvPr>
            <p:ph type="sldNum" sz="quarter" idx="12"/>
          </p:nvPr>
        </p:nvSpPr>
        <p:spPr/>
        <p:txBody>
          <a:bodyPr/>
          <a:lstStyle/>
          <a:p>
            <a:fld id="{506F92D2-39E7-4434-B5AD-FDA54D5A9AA6}" type="slidenum">
              <a:rPr kumimoji="1" lang="ja-JP" altLang="en-US" smtClean="0"/>
              <a:t>2</a:t>
            </a:fld>
            <a:endParaRPr kumimoji="1" lang="ja-JP" altLang="en-US"/>
          </a:p>
        </p:txBody>
      </p:sp>
    </p:spTree>
    <p:extLst>
      <p:ext uri="{BB962C8B-B14F-4D97-AF65-F5344CB8AC3E}">
        <p14:creationId xmlns:p14="http://schemas.microsoft.com/office/powerpoint/2010/main" val="298441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759" t="24181" r="25176" b="5863"/>
          <a:stretch/>
        </p:blipFill>
        <p:spPr bwMode="auto">
          <a:xfrm>
            <a:off x="128769" y="1547665"/>
            <a:ext cx="6518422" cy="355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txBox="1">
            <a:spLocks/>
          </p:cNvSpPr>
          <p:nvPr/>
        </p:nvSpPr>
        <p:spPr>
          <a:xfrm>
            <a:off x="0" y="0"/>
            <a:ext cx="6993396" cy="683568"/>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シート</a:t>
            </a:r>
            <a:r>
              <a:rPr lang="en-US" altLang="ja-JP" sz="3200" dirty="0" smtClean="0"/>
              <a:t>【</a:t>
            </a:r>
            <a:r>
              <a:rPr lang="ja-JP" altLang="en-US" sz="3200" dirty="0" smtClean="0"/>
              <a:t>⑧総括</a:t>
            </a:r>
            <a:r>
              <a:rPr lang="en-US" altLang="ja-JP" sz="3200" dirty="0" smtClean="0"/>
              <a:t>】</a:t>
            </a:r>
            <a:r>
              <a:rPr lang="ja-JP" altLang="en-US" sz="3200" dirty="0"/>
              <a:t>　年度</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128769" y="5580112"/>
            <a:ext cx="6185447" cy="369332"/>
          </a:xfrm>
          <a:prstGeom prst="rect">
            <a:avLst/>
          </a:prstGeom>
          <a:noFill/>
        </p:spPr>
        <p:txBody>
          <a:bodyPr wrap="square" rtlCol="0">
            <a:spAutoFit/>
          </a:bodyPr>
          <a:lstStyle/>
          <a:p>
            <a:r>
              <a:rPr lang="ja-JP" altLang="en-US" dirty="0" smtClean="0"/>
              <a:t>❶実績年度入力（例：</a:t>
            </a:r>
            <a:r>
              <a:rPr lang="en-US" altLang="ja-JP" dirty="0" smtClean="0"/>
              <a:t>26</a:t>
            </a:r>
            <a:r>
              <a:rPr lang="ja-JP" altLang="en-US" dirty="0" smtClean="0"/>
              <a:t>のみ入力）</a:t>
            </a:r>
            <a:r>
              <a:rPr kumimoji="1" lang="ja-JP" altLang="en-US" dirty="0"/>
              <a:t>　</a:t>
            </a:r>
          </a:p>
        </p:txBody>
      </p:sp>
      <p:sp>
        <p:nvSpPr>
          <p:cNvPr id="9" name="テキスト ボックス 19"/>
          <p:cNvSpPr txBox="1"/>
          <p:nvPr/>
        </p:nvSpPr>
        <p:spPr>
          <a:xfrm>
            <a:off x="1515958" y="2339752"/>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8" name="正方形/長方形 7"/>
          <p:cNvSpPr/>
          <p:nvPr/>
        </p:nvSpPr>
        <p:spPr>
          <a:xfrm>
            <a:off x="1844824" y="2339752"/>
            <a:ext cx="648073" cy="19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94592" y="827584"/>
            <a:ext cx="2612431"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⑧総括</a:t>
            </a:r>
            <a:r>
              <a:rPr lang="en-US" altLang="ja-JP" dirty="0" smtClean="0"/>
              <a:t>】</a:t>
            </a:r>
            <a:r>
              <a:rPr lang="ja-JP" altLang="en-US" dirty="0" smtClean="0"/>
              <a:t>を表示</a:t>
            </a:r>
            <a:endParaRPr lang="en-US" altLang="ja-JP" dirty="0" smtClean="0"/>
          </a:p>
        </p:txBody>
      </p:sp>
      <p:sp>
        <p:nvSpPr>
          <p:cNvPr id="12" name="テキスト ボックス 11"/>
          <p:cNvSpPr txBox="1"/>
          <p:nvPr/>
        </p:nvSpPr>
        <p:spPr>
          <a:xfrm>
            <a:off x="177813" y="6156176"/>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13" name="円/楕円 12"/>
          <p:cNvSpPr/>
          <p:nvPr/>
        </p:nvSpPr>
        <p:spPr>
          <a:xfrm>
            <a:off x="3387980" y="4806044"/>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3</a:t>
            </a:fld>
            <a:endParaRPr kumimoji="1" lang="ja-JP" altLang="en-US"/>
          </a:p>
        </p:txBody>
      </p:sp>
    </p:spTree>
    <p:extLst>
      <p:ext uri="{BB962C8B-B14F-4D97-AF65-F5344CB8AC3E}">
        <p14:creationId xmlns:p14="http://schemas.microsoft.com/office/powerpoint/2010/main" val="2192728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6" t="24685" r="45796" b="6513"/>
          <a:stretch/>
        </p:blipFill>
        <p:spPr bwMode="auto">
          <a:xfrm>
            <a:off x="390787" y="1801068"/>
            <a:ext cx="5744794" cy="4314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txBox="1">
            <a:spLocks/>
          </p:cNvSpPr>
          <p:nvPr/>
        </p:nvSpPr>
        <p:spPr>
          <a:xfrm>
            <a:off x="-130643" y="0"/>
            <a:ext cx="6993396" cy="611560"/>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シート</a:t>
            </a:r>
            <a:r>
              <a:rPr lang="en-US" altLang="ja-JP" sz="3200" dirty="0" smtClean="0"/>
              <a:t>【②</a:t>
            </a:r>
            <a:r>
              <a:rPr lang="ja-JP" altLang="en-US" sz="3200" dirty="0"/>
              <a:t>収支</a:t>
            </a:r>
            <a:r>
              <a:rPr lang="en-US" altLang="ja-JP" sz="3200" dirty="0"/>
              <a:t>】</a:t>
            </a:r>
            <a:r>
              <a:rPr lang="ja-JP" altLang="en-US" sz="3200" dirty="0"/>
              <a:t>　農業経営の</a:t>
            </a:r>
            <a:r>
              <a:rPr lang="ja-JP" altLang="en-US" sz="3200" dirty="0" smtClean="0"/>
              <a:t>内訳</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168631" y="6119008"/>
            <a:ext cx="6264696" cy="1477328"/>
          </a:xfrm>
          <a:prstGeom prst="rect">
            <a:avLst/>
          </a:prstGeom>
          <a:noFill/>
        </p:spPr>
        <p:txBody>
          <a:bodyPr wrap="square" rtlCol="0">
            <a:spAutoFit/>
          </a:bodyPr>
          <a:lstStyle/>
          <a:p>
            <a:r>
              <a:rPr lang="ja-JP" altLang="en-US" dirty="0" smtClean="0"/>
              <a:t>❶品名を入力</a:t>
            </a:r>
            <a:endParaRPr lang="en-US" altLang="ja-JP" dirty="0" smtClean="0"/>
          </a:p>
          <a:p>
            <a:r>
              <a:rPr lang="ja-JP" altLang="en-US" dirty="0" smtClean="0"/>
              <a:t>❷前年実績を入力</a:t>
            </a:r>
            <a:endParaRPr lang="en-US" altLang="ja-JP" dirty="0" smtClean="0"/>
          </a:p>
          <a:p>
            <a:r>
              <a:rPr lang="ja-JP" altLang="en-US" dirty="0"/>
              <a:t>❸１年次から１０年次</a:t>
            </a:r>
            <a:r>
              <a:rPr lang="ja-JP" altLang="en-US" dirty="0" smtClean="0"/>
              <a:t>まで実績値をコピー</a:t>
            </a:r>
            <a:endParaRPr lang="en-US" altLang="ja-JP" dirty="0" smtClean="0"/>
          </a:p>
          <a:p>
            <a:r>
              <a:rPr lang="ja-JP" altLang="en-US" dirty="0"/>
              <a:t>ただし</a:t>
            </a:r>
            <a:r>
              <a:rPr lang="ja-JP" altLang="en-US" dirty="0" smtClean="0"/>
              <a:t>、</a:t>
            </a:r>
            <a:r>
              <a:rPr lang="ja-JP" altLang="en-US" dirty="0" smtClean="0">
                <a:solidFill>
                  <a:srgbClr val="FF0000"/>
                </a:solidFill>
              </a:rPr>
              <a:t>減価償却費、修繕費、雇用労賃はコピーしない</a:t>
            </a:r>
            <a:endParaRPr lang="en-US" altLang="ja-JP" dirty="0" smtClean="0">
              <a:solidFill>
                <a:srgbClr val="FF0000"/>
              </a:solidFill>
            </a:endParaRPr>
          </a:p>
          <a:p>
            <a:r>
              <a:rPr lang="ja-JP" altLang="en-US" dirty="0"/>
              <a:t>❹２品目以降</a:t>
            </a:r>
            <a:r>
              <a:rPr lang="ja-JP" altLang="en-US" dirty="0" smtClean="0"/>
              <a:t>も</a:t>
            </a:r>
            <a:r>
              <a:rPr lang="ja-JP" altLang="en-US" dirty="0"/>
              <a:t>同様</a:t>
            </a:r>
            <a:r>
              <a:rPr lang="ja-JP" altLang="en-US" dirty="0" smtClean="0"/>
              <a:t>に入力</a:t>
            </a:r>
            <a:r>
              <a:rPr lang="ja-JP" altLang="en-US" dirty="0"/>
              <a:t>。６品目まで</a:t>
            </a:r>
            <a:r>
              <a:rPr lang="ja-JP" altLang="en-US" dirty="0" smtClean="0"/>
              <a:t>入力可</a:t>
            </a:r>
            <a:endParaRPr lang="en-US" altLang="ja-JP" dirty="0" smtClean="0"/>
          </a:p>
        </p:txBody>
      </p:sp>
      <p:sp>
        <p:nvSpPr>
          <p:cNvPr id="18" name="スマイル 17"/>
          <p:cNvSpPr/>
          <p:nvPr/>
        </p:nvSpPr>
        <p:spPr>
          <a:xfrm>
            <a:off x="134159" y="8226971"/>
            <a:ext cx="282076"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 name="テキスト ボックス 7"/>
          <p:cNvSpPr txBox="1"/>
          <p:nvPr/>
        </p:nvSpPr>
        <p:spPr>
          <a:xfrm>
            <a:off x="466377" y="8170638"/>
            <a:ext cx="5669204" cy="646331"/>
          </a:xfrm>
          <a:prstGeom prst="rect">
            <a:avLst/>
          </a:prstGeom>
          <a:noFill/>
          <a:ln>
            <a:solidFill>
              <a:schemeClr val="tx1"/>
            </a:solidFill>
            <a:prstDash val="sysDash"/>
          </a:ln>
        </p:spPr>
        <p:txBody>
          <a:bodyPr wrap="square" rtlCol="0">
            <a:spAutoFit/>
          </a:bodyPr>
          <a:lstStyle/>
          <a:p>
            <a:r>
              <a:rPr lang="ja-JP" altLang="en-US" dirty="0"/>
              <a:t>複数品目の場合は</a:t>
            </a:r>
            <a:r>
              <a:rPr lang="ja-JP" altLang="en-US" dirty="0">
                <a:solidFill>
                  <a:srgbClr val="FF0000"/>
                </a:solidFill>
              </a:rPr>
              <a:t>「作付表」</a:t>
            </a:r>
            <a:r>
              <a:rPr lang="ja-JP" altLang="en-US" dirty="0"/>
              <a:t>を作成</a:t>
            </a:r>
            <a:r>
              <a:rPr lang="ja-JP" altLang="en-US" dirty="0" smtClean="0"/>
              <a:t>し、作付が可能かシュミレーションする</a:t>
            </a:r>
            <a:endParaRPr kumimoji="1" lang="ja-JP" altLang="en-US" dirty="0"/>
          </a:p>
        </p:txBody>
      </p:sp>
      <p:sp>
        <p:nvSpPr>
          <p:cNvPr id="15" name="テキスト ボックス 14"/>
          <p:cNvSpPr txBox="1"/>
          <p:nvPr/>
        </p:nvSpPr>
        <p:spPr>
          <a:xfrm>
            <a:off x="105451" y="651352"/>
            <a:ext cx="2802203"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②収支</a:t>
            </a:r>
            <a:r>
              <a:rPr lang="en-US" altLang="ja-JP" dirty="0" smtClean="0"/>
              <a:t>】</a:t>
            </a:r>
            <a:r>
              <a:rPr lang="ja-JP" altLang="en-US" dirty="0" smtClean="0"/>
              <a:t>に移動</a:t>
            </a:r>
            <a:endParaRPr lang="en-US" altLang="ja-JP" dirty="0" smtClean="0"/>
          </a:p>
        </p:txBody>
      </p:sp>
      <p:sp>
        <p:nvSpPr>
          <p:cNvPr id="16" name="円/楕円 15"/>
          <p:cNvSpPr/>
          <p:nvPr/>
        </p:nvSpPr>
        <p:spPr>
          <a:xfrm>
            <a:off x="1007924" y="5786005"/>
            <a:ext cx="498627"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9" name="正方形/長方形 18"/>
          <p:cNvSpPr/>
          <p:nvPr/>
        </p:nvSpPr>
        <p:spPr>
          <a:xfrm>
            <a:off x="714654" y="2267999"/>
            <a:ext cx="902453" cy="183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90787" y="226609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3" name="正方形/長方形 22"/>
          <p:cNvSpPr/>
          <p:nvPr/>
        </p:nvSpPr>
        <p:spPr>
          <a:xfrm>
            <a:off x="1673249" y="2266095"/>
            <a:ext cx="622978" cy="3682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861048" y="2738601"/>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25" name="テキスト ボックス 24"/>
          <p:cNvSpPr txBox="1"/>
          <p:nvPr/>
        </p:nvSpPr>
        <p:spPr>
          <a:xfrm>
            <a:off x="1840722" y="277180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17" name="テキスト ボックス 16"/>
          <p:cNvSpPr txBox="1"/>
          <p:nvPr/>
        </p:nvSpPr>
        <p:spPr>
          <a:xfrm>
            <a:off x="568040" y="1136511"/>
            <a:ext cx="5604128" cy="646331"/>
          </a:xfrm>
          <a:prstGeom prst="rect">
            <a:avLst/>
          </a:prstGeom>
          <a:solidFill>
            <a:schemeClr val="tx2">
              <a:lumMod val="40000"/>
              <a:lumOff val="60000"/>
            </a:schemeClr>
          </a:solidFill>
        </p:spPr>
        <p:txBody>
          <a:bodyPr wrap="square" rtlCol="0">
            <a:spAutoFit/>
          </a:bodyPr>
          <a:lstStyle/>
          <a:p>
            <a:r>
              <a:rPr lang="en-US" altLang="ja-JP" dirty="0" smtClean="0"/>
              <a:t>【</a:t>
            </a:r>
            <a:r>
              <a:rPr lang="ja-JP" altLang="en-US" dirty="0" smtClean="0"/>
              <a:t>パターン</a:t>
            </a:r>
            <a:r>
              <a:rPr lang="en-US" altLang="ja-JP" dirty="0" smtClean="0"/>
              <a:t>1】</a:t>
            </a:r>
            <a:r>
              <a:rPr lang="ja-JP" altLang="en-US" dirty="0" smtClean="0"/>
              <a:t>　</a:t>
            </a:r>
            <a:endParaRPr lang="en-US" altLang="ja-JP" dirty="0" smtClean="0"/>
          </a:p>
          <a:p>
            <a:r>
              <a:rPr lang="ja-JP" altLang="en-US" dirty="0" smtClean="0"/>
              <a:t>実績と１０年次までの計画変更がない作物の場合</a:t>
            </a:r>
            <a:endParaRPr kumimoji="1" lang="ja-JP" altLang="en-US" dirty="0"/>
          </a:p>
        </p:txBody>
      </p:sp>
      <p:sp>
        <p:nvSpPr>
          <p:cNvPr id="22" name="正方形/長方形 21"/>
          <p:cNvSpPr/>
          <p:nvPr/>
        </p:nvSpPr>
        <p:spPr>
          <a:xfrm>
            <a:off x="2307290" y="2267999"/>
            <a:ext cx="3839354" cy="3682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302715" y="7620297"/>
            <a:ext cx="5502549" cy="369332"/>
          </a:xfrm>
          <a:prstGeom prst="rect">
            <a:avLst/>
          </a:prstGeom>
          <a:solidFill>
            <a:srgbClr val="FFFF00"/>
          </a:solidFill>
        </p:spPr>
        <p:txBody>
          <a:bodyPr wrap="square" rtlCol="0">
            <a:spAutoFit/>
          </a:bodyPr>
          <a:lstStyle/>
          <a:p>
            <a:r>
              <a:rPr kumimoji="1" lang="ja-JP" altLang="en-US" dirty="0" smtClean="0"/>
              <a:t>＠</a:t>
            </a:r>
            <a:r>
              <a:rPr lang="ja-JP" altLang="en-US" dirty="0" smtClean="0"/>
              <a:t>計算</a:t>
            </a:r>
            <a:r>
              <a:rPr lang="ja-JP" altLang="en-US" dirty="0"/>
              <a:t>式</a:t>
            </a:r>
            <a:r>
              <a:rPr lang="ja-JP" altLang="en-US" dirty="0" smtClean="0"/>
              <a:t>が設定されているセルも上書き可</a:t>
            </a:r>
            <a:endParaRPr kumimoji="1" lang="ja-JP" altLang="en-US" dirty="0"/>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4</a:t>
            </a:fld>
            <a:endParaRPr kumimoji="1" lang="ja-JP" altLang="en-US"/>
          </a:p>
        </p:txBody>
      </p:sp>
    </p:spTree>
    <p:extLst>
      <p:ext uri="{BB962C8B-B14F-4D97-AF65-F5344CB8AC3E}">
        <p14:creationId xmlns:p14="http://schemas.microsoft.com/office/powerpoint/2010/main" val="413650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p:cNvSpPr>
          <p:nvPr/>
        </p:nvSpPr>
        <p:spPr>
          <a:xfrm>
            <a:off x="-130643" y="0"/>
            <a:ext cx="6993396" cy="611560"/>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3200" dirty="0" smtClean="0"/>
              <a:t>　　シート</a:t>
            </a:r>
            <a:r>
              <a:rPr lang="en-US" altLang="ja-JP" sz="3200" dirty="0" smtClean="0"/>
              <a:t>【②</a:t>
            </a:r>
            <a:r>
              <a:rPr lang="ja-JP" altLang="en-US" sz="3200" dirty="0"/>
              <a:t>収支</a:t>
            </a:r>
            <a:r>
              <a:rPr lang="en-US" altLang="ja-JP" sz="3200" dirty="0"/>
              <a:t>】</a:t>
            </a:r>
            <a:r>
              <a:rPr lang="ja-JP" altLang="en-US" sz="3200" dirty="0"/>
              <a:t>　農業経営の内訳</a:t>
            </a:r>
            <a:endParaRPr kumimoji="1" lang="ja-JP" altLang="en-US" sz="40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4" name="テキスト ボックス 3"/>
          <p:cNvSpPr txBox="1"/>
          <p:nvPr/>
        </p:nvSpPr>
        <p:spPr>
          <a:xfrm>
            <a:off x="184301" y="6372200"/>
            <a:ext cx="6264696" cy="1200329"/>
          </a:xfrm>
          <a:prstGeom prst="rect">
            <a:avLst/>
          </a:prstGeom>
          <a:noFill/>
        </p:spPr>
        <p:txBody>
          <a:bodyPr wrap="square" rtlCol="0">
            <a:spAutoFit/>
          </a:bodyPr>
          <a:lstStyle/>
          <a:p>
            <a:r>
              <a:rPr lang="ja-JP" altLang="en-US" dirty="0" smtClean="0"/>
              <a:t>❶品名を入力</a:t>
            </a:r>
            <a:endParaRPr lang="en-US" altLang="ja-JP" dirty="0" smtClean="0"/>
          </a:p>
          <a:p>
            <a:r>
              <a:rPr lang="ja-JP" altLang="en-US" dirty="0" smtClean="0"/>
              <a:t>❷前年実績を入力</a:t>
            </a:r>
            <a:endParaRPr lang="en-US" altLang="ja-JP" dirty="0" smtClean="0"/>
          </a:p>
          <a:p>
            <a:r>
              <a:rPr lang="ja-JP" altLang="en-US" dirty="0"/>
              <a:t>❸１年次から１０年次まで作付予定</a:t>
            </a:r>
            <a:r>
              <a:rPr lang="ja-JP" altLang="en-US" dirty="0" smtClean="0"/>
              <a:t>面積を入力（面積単位</a:t>
            </a:r>
            <a:r>
              <a:rPr lang="en-US" altLang="ja-JP" dirty="0" smtClean="0"/>
              <a:t>a</a:t>
            </a:r>
            <a:r>
              <a:rPr lang="ja-JP" altLang="en-US" dirty="0" smtClean="0"/>
              <a:t>）</a:t>
            </a:r>
            <a:endParaRPr lang="en-US" altLang="ja-JP" dirty="0" smtClean="0"/>
          </a:p>
          <a:p>
            <a:r>
              <a:rPr lang="ja-JP" altLang="en-US" dirty="0"/>
              <a:t>❹２品目以降</a:t>
            </a:r>
            <a:r>
              <a:rPr lang="ja-JP" altLang="en-US" dirty="0" smtClean="0"/>
              <a:t>も同様に入力</a:t>
            </a:r>
            <a:r>
              <a:rPr lang="ja-JP" altLang="en-US" dirty="0"/>
              <a:t>。６品目まで</a:t>
            </a:r>
            <a:r>
              <a:rPr lang="ja-JP" altLang="en-US" dirty="0" smtClean="0"/>
              <a:t>入力可</a:t>
            </a:r>
            <a:endParaRPr lang="en-US" altLang="ja-JP" dirty="0" smtClean="0"/>
          </a:p>
        </p:txBody>
      </p:sp>
      <p:sp>
        <p:nvSpPr>
          <p:cNvPr id="14" name="テキスト ボックス 19"/>
          <p:cNvSpPr txBox="1"/>
          <p:nvPr/>
        </p:nvSpPr>
        <p:spPr>
          <a:xfrm>
            <a:off x="1263331" y="3806388"/>
            <a:ext cx="199880" cy="33603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18" name="スマイル 17"/>
          <p:cNvSpPr/>
          <p:nvPr/>
        </p:nvSpPr>
        <p:spPr>
          <a:xfrm>
            <a:off x="184301" y="8170638"/>
            <a:ext cx="282076"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6" t="24503" r="42364" b="6281"/>
          <a:stretch/>
        </p:blipFill>
        <p:spPr bwMode="auto">
          <a:xfrm>
            <a:off x="165027" y="1747907"/>
            <a:ext cx="6278599" cy="440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105452" y="642918"/>
            <a:ext cx="2802203"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②収支</a:t>
            </a:r>
            <a:r>
              <a:rPr lang="en-US" altLang="ja-JP" dirty="0" smtClean="0"/>
              <a:t>】</a:t>
            </a:r>
            <a:r>
              <a:rPr lang="ja-JP" altLang="en-US" dirty="0" smtClean="0"/>
              <a:t>に移動</a:t>
            </a:r>
            <a:endParaRPr lang="en-US" altLang="ja-JP" dirty="0" smtClean="0"/>
          </a:p>
        </p:txBody>
      </p:sp>
      <p:sp>
        <p:nvSpPr>
          <p:cNvPr id="16" name="円/楕円 15"/>
          <p:cNvSpPr/>
          <p:nvPr/>
        </p:nvSpPr>
        <p:spPr>
          <a:xfrm>
            <a:off x="731590" y="5809812"/>
            <a:ext cx="498627"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0" name="テキスト ボックス 19"/>
          <p:cNvSpPr txBox="1"/>
          <p:nvPr/>
        </p:nvSpPr>
        <p:spPr>
          <a:xfrm>
            <a:off x="508398" y="2488714"/>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1" name="正方形/長方形 20"/>
          <p:cNvSpPr/>
          <p:nvPr/>
        </p:nvSpPr>
        <p:spPr>
          <a:xfrm>
            <a:off x="553715" y="2480085"/>
            <a:ext cx="5917543" cy="3053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772816" y="2476265"/>
            <a:ext cx="864096" cy="35456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293096" y="278542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25" name="テキスト ボックス 24"/>
          <p:cNvSpPr txBox="1"/>
          <p:nvPr/>
        </p:nvSpPr>
        <p:spPr>
          <a:xfrm>
            <a:off x="1916832" y="2866239"/>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26" name="テキスト ボックス 25"/>
          <p:cNvSpPr txBox="1"/>
          <p:nvPr/>
        </p:nvSpPr>
        <p:spPr>
          <a:xfrm>
            <a:off x="336139" y="7592084"/>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17" name="テキスト ボックス 16"/>
          <p:cNvSpPr txBox="1"/>
          <p:nvPr/>
        </p:nvSpPr>
        <p:spPr>
          <a:xfrm>
            <a:off x="489792" y="1037418"/>
            <a:ext cx="5934412" cy="369332"/>
          </a:xfrm>
          <a:prstGeom prst="rect">
            <a:avLst/>
          </a:prstGeom>
          <a:solidFill>
            <a:srgbClr val="FFC000"/>
          </a:solidFill>
        </p:spPr>
        <p:txBody>
          <a:bodyPr wrap="square" rtlCol="0">
            <a:spAutoFit/>
          </a:bodyPr>
          <a:lstStyle/>
          <a:p>
            <a:r>
              <a:rPr lang="ja-JP" altLang="en-US" dirty="0" smtClean="0"/>
              <a:t>パターン２　実績が悪く経営改善する作物の場合</a:t>
            </a:r>
            <a:endParaRPr kumimoji="1" lang="ja-JP" altLang="en-US" dirty="0"/>
          </a:p>
        </p:txBody>
      </p:sp>
      <p:sp>
        <p:nvSpPr>
          <p:cNvPr id="22" name="テキスト ボックス 21"/>
          <p:cNvSpPr txBox="1"/>
          <p:nvPr/>
        </p:nvSpPr>
        <p:spPr>
          <a:xfrm>
            <a:off x="466377" y="8104137"/>
            <a:ext cx="5669204" cy="646331"/>
          </a:xfrm>
          <a:prstGeom prst="rect">
            <a:avLst/>
          </a:prstGeom>
          <a:noFill/>
          <a:ln>
            <a:solidFill>
              <a:schemeClr val="tx1"/>
            </a:solidFill>
            <a:prstDash val="sysDash"/>
          </a:ln>
        </p:spPr>
        <p:txBody>
          <a:bodyPr wrap="square" rtlCol="0">
            <a:spAutoFit/>
          </a:bodyPr>
          <a:lstStyle/>
          <a:p>
            <a:r>
              <a:rPr lang="ja-JP" altLang="en-US" dirty="0"/>
              <a:t>複数品目の場合は</a:t>
            </a:r>
            <a:r>
              <a:rPr lang="ja-JP" altLang="en-US" dirty="0">
                <a:solidFill>
                  <a:srgbClr val="FF0000"/>
                </a:solidFill>
              </a:rPr>
              <a:t>「作付表」</a:t>
            </a:r>
            <a:r>
              <a:rPr lang="ja-JP" altLang="en-US" dirty="0"/>
              <a:t>を作成</a:t>
            </a:r>
            <a:r>
              <a:rPr lang="ja-JP" altLang="en-US" dirty="0" smtClean="0"/>
              <a:t>し、作付が可能かシュミレーションする</a:t>
            </a:r>
            <a:endParaRPr kumimoji="1" lang="ja-JP" altLang="en-US" dirty="0"/>
          </a:p>
        </p:txBody>
      </p:sp>
      <p:sp>
        <p:nvSpPr>
          <p:cNvPr id="27" name="テキスト ボックス 26"/>
          <p:cNvSpPr txBox="1"/>
          <p:nvPr/>
        </p:nvSpPr>
        <p:spPr>
          <a:xfrm>
            <a:off x="487485" y="1426941"/>
            <a:ext cx="5934412" cy="369332"/>
          </a:xfrm>
          <a:prstGeom prst="rect">
            <a:avLst/>
          </a:prstGeom>
          <a:solidFill>
            <a:schemeClr val="accent3">
              <a:lumMod val="60000"/>
              <a:lumOff val="40000"/>
            </a:schemeClr>
          </a:solidFill>
        </p:spPr>
        <p:txBody>
          <a:bodyPr wrap="square" rtlCol="0">
            <a:spAutoFit/>
          </a:bodyPr>
          <a:lstStyle/>
          <a:p>
            <a:r>
              <a:rPr lang="ja-JP" altLang="en-US" dirty="0" smtClean="0"/>
              <a:t>パターン３　実績がない作物の場合</a:t>
            </a:r>
            <a:endParaRPr kumimoji="1" lang="ja-JP" altLang="en-US" dirty="0"/>
          </a:p>
        </p:txBody>
      </p:sp>
      <p:sp>
        <p:nvSpPr>
          <p:cNvPr id="7" name="スライド番号プレースホルダー 6"/>
          <p:cNvSpPr>
            <a:spLocks noGrp="1"/>
          </p:cNvSpPr>
          <p:nvPr>
            <p:ph type="sldNum" sz="quarter" idx="12"/>
          </p:nvPr>
        </p:nvSpPr>
        <p:spPr/>
        <p:txBody>
          <a:bodyPr/>
          <a:lstStyle/>
          <a:p>
            <a:fld id="{506F92D2-39E7-4434-B5AD-FDA54D5A9AA6}" type="slidenum">
              <a:rPr kumimoji="1" lang="ja-JP" altLang="en-US" smtClean="0"/>
              <a:t>5</a:t>
            </a:fld>
            <a:endParaRPr kumimoji="1" lang="ja-JP" altLang="en-US"/>
          </a:p>
        </p:txBody>
      </p:sp>
    </p:spTree>
    <p:extLst>
      <p:ext uri="{BB962C8B-B14F-4D97-AF65-F5344CB8AC3E}">
        <p14:creationId xmlns:p14="http://schemas.microsoft.com/office/powerpoint/2010/main" val="94917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1"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t="90921" r="50000" b="6419"/>
          <a:stretch/>
        </p:blipFill>
        <p:spPr bwMode="auto">
          <a:xfrm>
            <a:off x="203019" y="5000563"/>
            <a:ext cx="6192688" cy="18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260648" y="107504"/>
            <a:ext cx="1800200" cy="576064"/>
          </a:xfrm>
          <a:solidFill>
            <a:schemeClr val="accent2">
              <a:lumMod val="60000"/>
              <a:lumOff val="40000"/>
            </a:schemeClr>
          </a:solidFill>
        </p:spPr>
        <p:txBody>
          <a:bodyPr>
            <a:normAutofit fontScale="90000"/>
          </a:bodyPr>
          <a:lstStyle/>
          <a:p>
            <a:r>
              <a:rPr kumimoji="1" lang="ja-JP" altLang="en-US" sz="3600" dirty="0" smtClean="0"/>
              <a:t>作付表</a:t>
            </a:r>
            <a:endParaRPr kumimoji="1" lang="ja-JP" altLang="en-US" sz="3600" dirty="0"/>
          </a:p>
        </p:txBody>
      </p:sp>
      <p:sp>
        <p:nvSpPr>
          <p:cNvPr id="5" name="スマイル 4"/>
          <p:cNvSpPr/>
          <p:nvPr/>
        </p:nvSpPr>
        <p:spPr>
          <a:xfrm>
            <a:off x="371291" y="8576481"/>
            <a:ext cx="270030" cy="36411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 name="テキスト ボックス 5"/>
          <p:cNvSpPr txBox="1"/>
          <p:nvPr/>
        </p:nvSpPr>
        <p:spPr>
          <a:xfrm>
            <a:off x="653069" y="8576481"/>
            <a:ext cx="5292588" cy="369332"/>
          </a:xfrm>
          <a:prstGeom prst="rect">
            <a:avLst/>
          </a:prstGeom>
          <a:noFill/>
          <a:ln>
            <a:solidFill>
              <a:schemeClr val="tx1"/>
            </a:solidFill>
            <a:prstDash val="sysDash"/>
          </a:ln>
        </p:spPr>
        <p:txBody>
          <a:bodyPr wrap="square" rtlCol="0">
            <a:spAutoFit/>
          </a:bodyPr>
          <a:lstStyle/>
          <a:p>
            <a:r>
              <a:rPr kumimoji="1" lang="ja-JP" altLang="en-US" dirty="0" smtClean="0"/>
              <a:t>経営</a:t>
            </a:r>
            <a:r>
              <a:rPr lang="ja-JP" altLang="en-US" dirty="0" smtClean="0"/>
              <a:t>面積</a:t>
            </a:r>
            <a:r>
              <a:rPr kumimoji="1" lang="ja-JP" altLang="en-US" dirty="0" smtClean="0"/>
              <a:t>が増減する場合は</a:t>
            </a:r>
            <a:r>
              <a:rPr lang="ja-JP" altLang="en-US" dirty="0" smtClean="0"/>
              <a:t>年度</a:t>
            </a:r>
            <a:r>
              <a:rPr lang="ja-JP" altLang="en-US" dirty="0"/>
              <a:t>毎</a:t>
            </a:r>
            <a:r>
              <a:rPr kumimoji="1" lang="ja-JP" altLang="en-US" dirty="0" smtClean="0"/>
              <a:t>に作付表を作成</a:t>
            </a:r>
            <a:endParaRPr kumimoji="1" lang="ja-JP" altLang="en-US"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757171969"/>
              </p:ext>
            </p:extLst>
          </p:nvPr>
        </p:nvGraphicFramePr>
        <p:xfrm>
          <a:off x="167836" y="1142612"/>
          <a:ext cx="6331744" cy="3836421"/>
        </p:xfrm>
        <a:graphic>
          <a:graphicData uri="http://schemas.openxmlformats.org/presentationml/2006/ole">
            <mc:AlternateContent xmlns:mc="http://schemas.openxmlformats.org/markup-compatibility/2006">
              <mc:Choice xmlns:v="urn:schemas-microsoft-com:vml" Requires="v">
                <p:oleObj spid="_x0000_s19554" name="ワークシート" r:id="rId5" imgW="10172722" imgH="6162584" progId="Excel.Sheet.8">
                  <p:embed/>
                </p:oleObj>
              </mc:Choice>
              <mc:Fallback>
                <p:oleObj name="ワークシート" r:id="rId5" imgW="10172722" imgH="6162584" progId="Excel.Sheet.8">
                  <p:embed/>
                  <p:pic>
                    <p:nvPicPr>
                      <p:cNvPr id="0" name=""/>
                      <p:cNvPicPr/>
                      <p:nvPr/>
                    </p:nvPicPr>
                    <p:blipFill>
                      <a:blip r:embed="rId6"/>
                      <a:stretch>
                        <a:fillRect/>
                      </a:stretch>
                    </p:blipFill>
                    <p:spPr>
                      <a:xfrm>
                        <a:off x="167836" y="1142612"/>
                        <a:ext cx="6331744" cy="3836421"/>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074243803"/>
              </p:ext>
            </p:extLst>
          </p:nvPr>
        </p:nvGraphicFramePr>
        <p:xfrm>
          <a:off x="204125" y="5652120"/>
          <a:ext cx="6261338" cy="2376264"/>
        </p:xfrm>
        <a:graphic>
          <a:graphicData uri="http://schemas.openxmlformats.org/presentationml/2006/ole">
            <mc:AlternateContent xmlns:mc="http://schemas.openxmlformats.org/markup-compatibility/2006">
              <mc:Choice xmlns:v="urn:schemas-microsoft-com:vml" Requires="v">
                <p:oleObj spid="_x0000_s19555" name="ワークシート" r:id="rId8" imgW="8134398" imgH="3086151" progId="Excel.Sheet.8">
                  <p:embed/>
                </p:oleObj>
              </mc:Choice>
              <mc:Fallback>
                <p:oleObj name="ワークシート" r:id="rId8" imgW="8134398" imgH="3086151" progId="Excel.Sheet.8">
                  <p:embed/>
                  <p:pic>
                    <p:nvPicPr>
                      <p:cNvPr id="0" name=""/>
                      <p:cNvPicPr/>
                      <p:nvPr/>
                    </p:nvPicPr>
                    <p:blipFill>
                      <a:blip r:embed="rId9"/>
                      <a:stretch>
                        <a:fillRect/>
                      </a:stretch>
                    </p:blipFill>
                    <p:spPr>
                      <a:xfrm>
                        <a:off x="204125" y="5652120"/>
                        <a:ext cx="6261338" cy="2376264"/>
                      </a:xfrm>
                      <a:prstGeom prst="rect">
                        <a:avLst/>
                      </a:prstGeom>
                    </p:spPr>
                  </p:pic>
                </p:oleObj>
              </mc:Fallback>
            </mc:AlternateContent>
          </a:graphicData>
        </a:graphic>
      </p:graphicFrame>
      <p:sp>
        <p:nvSpPr>
          <p:cNvPr id="8" name="テキスト ボックス 7"/>
          <p:cNvSpPr txBox="1"/>
          <p:nvPr/>
        </p:nvSpPr>
        <p:spPr>
          <a:xfrm>
            <a:off x="653069" y="8141042"/>
            <a:ext cx="5292588" cy="369332"/>
          </a:xfrm>
          <a:prstGeom prst="rect">
            <a:avLst/>
          </a:prstGeom>
          <a:noFill/>
          <a:ln>
            <a:solidFill>
              <a:schemeClr val="tx1"/>
            </a:solidFill>
            <a:prstDash val="sysDash"/>
          </a:ln>
        </p:spPr>
        <p:txBody>
          <a:bodyPr wrap="square" rtlCol="0">
            <a:spAutoFit/>
          </a:bodyPr>
          <a:lstStyle/>
          <a:p>
            <a:r>
              <a:rPr lang="ja-JP" altLang="en-US" dirty="0"/>
              <a:t>基本的</a:t>
            </a:r>
            <a:r>
              <a:rPr lang="ja-JP" altLang="en-US" dirty="0" smtClean="0"/>
              <a:t>に</a:t>
            </a:r>
            <a:r>
              <a:rPr lang="ja-JP" altLang="en-US" dirty="0"/>
              <a:t>様式</a:t>
            </a:r>
            <a:r>
              <a:rPr lang="ja-JP" altLang="en-US" dirty="0" smtClean="0"/>
              <a:t>は自由です</a:t>
            </a:r>
            <a:endParaRPr kumimoji="1" lang="ja-JP" altLang="en-US" dirty="0"/>
          </a:p>
        </p:txBody>
      </p:sp>
      <p:sp>
        <p:nvSpPr>
          <p:cNvPr id="9" name="スマイル 8"/>
          <p:cNvSpPr/>
          <p:nvPr/>
        </p:nvSpPr>
        <p:spPr>
          <a:xfrm>
            <a:off x="344085" y="8141042"/>
            <a:ext cx="270030" cy="36411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10"/>
          <p:cNvSpPr txBox="1"/>
          <p:nvPr/>
        </p:nvSpPr>
        <p:spPr>
          <a:xfrm>
            <a:off x="1973119" y="5332730"/>
            <a:ext cx="3073005" cy="369332"/>
          </a:xfrm>
          <a:prstGeom prst="rect">
            <a:avLst/>
          </a:prstGeom>
          <a:noFill/>
          <a:ln>
            <a:solidFill>
              <a:srgbClr val="0070C0"/>
            </a:solidFill>
            <a:prstDash val="sysDot"/>
          </a:ln>
        </p:spPr>
        <p:txBody>
          <a:bodyPr wrap="square" rtlCol="0">
            <a:spAutoFit/>
          </a:bodyPr>
          <a:lstStyle/>
          <a:p>
            <a:r>
              <a:rPr lang="ja-JP" altLang="en-US" dirty="0" smtClean="0"/>
              <a:t>☆</a:t>
            </a:r>
            <a:r>
              <a:rPr lang="en-US" altLang="ja-JP" dirty="0" smtClean="0"/>
              <a:t>10</a:t>
            </a:r>
            <a:r>
              <a:rPr lang="ja-JP" altLang="en-US" dirty="0" smtClean="0"/>
              <a:t>年間の作付面積表例☆</a:t>
            </a:r>
            <a:endParaRPr lang="en-US" altLang="ja-JP" dirty="0" smtClean="0"/>
          </a:p>
        </p:txBody>
      </p:sp>
      <p:sp>
        <p:nvSpPr>
          <p:cNvPr id="12" name="テキスト ボックス 11"/>
          <p:cNvSpPr txBox="1"/>
          <p:nvPr/>
        </p:nvSpPr>
        <p:spPr>
          <a:xfrm>
            <a:off x="188640" y="755576"/>
            <a:ext cx="2802203"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a:t>作付表</a:t>
            </a:r>
            <a:r>
              <a:rPr lang="en-US" altLang="ja-JP" dirty="0" smtClean="0"/>
              <a:t>】</a:t>
            </a:r>
            <a:r>
              <a:rPr lang="ja-JP" altLang="en-US" dirty="0" smtClean="0"/>
              <a:t>に移動</a:t>
            </a:r>
            <a:endParaRPr lang="en-US" altLang="ja-JP" dirty="0" smtClean="0"/>
          </a:p>
        </p:txBody>
      </p:sp>
      <p:sp>
        <p:nvSpPr>
          <p:cNvPr id="13" name="円/楕円 12"/>
          <p:cNvSpPr/>
          <p:nvPr/>
        </p:nvSpPr>
        <p:spPr>
          <a:xfrm>
            <a:off x="5229200" y="4919993"/>
            <a:ext cx="498627"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スライド番号プレースホルダー 14"/>
          <p:cNvSpPr>
            <a:spLocks noGrp="1"/>
          </p:cNvSpPr>
          <p:nvPr>
            <p:ph type="sldNum" sz="quarter" idx="12"/>
          </p:nvPr>
        </p:nvSpPr>
        <p:spPr/>
        <p:txBody>
          <a:bodyPr/>
          <a:lstStyle/>
          <a:p>
            <a:fld id="{506F92D2-39E7-4434-B5AD-FDA54D5A9AA6}" type="slidenum">
              <a:rPr kumimoji="1" lang="ja-JP" altLang="en-US" smtClean="0"/>
              <a:t>6</a:t>
            </a:fld>
            <a:endParaRPr kumimoji="1" lang="ja-JP" altLang="en-US"/>
          </a:p>
        </p:txBody>
      </p:sp>
    </p:spTree>
    <p:extLst>
      <p:ext uri="{BB962C8B-B14F-4D97-AF65-F5344CB8AC3E}">
        <p14:creationId xmlns:p14="http://schemas.microsoft.com/office/powerpoint/2010/main" val="202687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76" r="7916"/>
          <a:stretch/>
        </p:blipFill>
        <p:spPr bwMode="auto">
          <a:xfrm>
            <a:off x="58845" y="1158418"/>
            <a:ext cx="6643487" cy="475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txBox="1">
            <a:spLocks/>
          </p:cNvSpPr>
          <p:nvPr/>
        </p:nvSpPr>
        <p:spPr>
          <a:xfrm>
            <a:off x="0" y="0"/>
            <a:ext cx="7041787" cy="557808"/>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2800" dirty="0" smtClean="0"/>
              <a:t>シート</a:t>
            </a:r>
            <a:r>
              <a:rPr lang="en-US" altLang="ja-JP" sz="2800" dirty="0" smtClean="0"/>
              <a:t>【③</a:t>
            </a:r>
            <a:r>
              <a:rPr lang="ja-JP" altLang="en-US" sz="2800" dirty="0"/>
              <a:t>収益</a:t>
            </a:r>
            <a:r>
              <a:rPr lang="en-US" altLang="ja-JP" sz="2800" dirty="0"/>
              <a:t>】</a:t>
            </a:r>
            <a:r>
              <a:rPr lang="ja-JP" altLang="en-US" sz="2800" dirty="0"/>
              <a:t>　</a:t>
            </a:r>
            <a:r>
              <a:rPr lang="en-US" altLang="ja-JP" sz="2800" dirty="0" smtClean="0"/>
              <a:t>10</a:t>
            </a:r>
            <a:r>
              <a:rPr lang="ja-JP" altLang="en-US" sz="2800" dirty="0"/>
              <a:t>アール当り収益性総括表</a:t>
            </a:r>
            <a:endParaRPr kumimoji="1" lang="ja-JP" altLang="en-US" sz="28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11" name="テキスト ボックス 10"/>
          <p:cNvSpPr txBox="1"/>
          <p:nvPr/>
        </p:nvSpPr>
        <p:spPr>
          <a:xfrm>
            <a:off x="209268" y="6298769"/>
            <a:ext cx="6264696" cy="2031325"/>
          </a:xfrm>
          <a:prstGeom prst="rect">
            <a:avLst/>
          </a:prstGeom>
          <a:noFill/>
        </p:spPr>
        <p:txBody>
          <a:bodyPr wrap="square" rtlCol="0">
            <a:spAutoFit/>
          </a:bodyPr>
          <a:lstStyle/>
          <a:p>
            <a:r>
              <a:rPr lang="ja-JP" altLang="en-US" dirty="0" smtClean="0"/>
              <a:t>❶</a:t>
            </a:r>
            <a:r>
              <a:rPr lang="ja-JP" altLang="en-US" dirty="0"/>
              <a:t>収量、単価を</a:t>
            </a:r>
            <a:r>
              <a:rPr lang="ja-JP" altLang="en-US" dirty="0" smtClean="0"/>
              <a:t>入力（枠</a:t>
            </a:r>
            <a:r>
              <a:rPr lang="ja-JP" altLang="en-US" dirty="0"/>
              <a:t>が足りない</a:t>
            </a:r>
            <a:r>
              <a:rPr lang="ja-JP" altLang="en-US" dirty="0" smtClean="0"/>
              <a:t>場合複数月まとめる）</a:t>
            </a:r>
            <a:endParaRPr lang="en-US" altLang="ja-JP" dirty="0" smtClean="0"/>
          </a:p>
          <a:p>
            <a:r>
              <a:rPr lang="ja-JP" altLang="en-US" dirty="0"/>
              <a:t>❷販売手数料％で入力。配送運賃、包装資材はｋｇあたり単価入力し単位は収量</a:t>
            </a:r>
            <a:r>
              <a:rPr lang="ja-JP" altLang="en-US" dirty="0" smtClean="0"/>
              <a:t>の単位</a:t>
            </a:r>
            <a:r>
              <a:rPr lang="ja-JP" altLang="en-US" dirty="0"/>
              <a:t>と</a:t>
            </a:r>
            <a:r>
              <a:rPr lang="ja-JP" altLang="en-US" dirty="0" smtClean="0"/>
              <a:t>合わせる。</a:t>
            </a:r>
            <a:endParaRPr lang="en-US" altLang="ja-JP" dirty="0" smtClean="0"/>
          </a:p>
          <a:p>
            <a:r>
              <a:rPr lang="ja-JP" altLang="en-US" dirty="0" smtClean="0"/>
              <a:t>❸共選料がある場合は包装資材費へ直接加える。</a:t>
            </a:r>
            <a:endParaRPr lang="en-US" altLang="ja-JP" dirty="0" smtClean="0"/>
          </a:p>
          <a:p>
            <a:r>
              <a:rPr lang="ja-JP" altLang="en-US" dirty="0"/>
              <a:t>❹</a:t>
            </a:r>
            <a:r>
              <a:rPr lang="ja-JP" altLang="en-US" dirty="0" smtClean="0"/>
              <a:t>肥料費</a:t>
            </a:r>
            <a:r>
              <a:rPr lang="ja-JP" altLang="en-US" dirty="0"/>
              <a:t>、農薬費、諸材料費の</a:t>
            </a:r>
            <a:r>
              <a:rPr lang="ja-JP" altLang="en-US" dirty="0" smtClean="0"/>
              <a:t>入力　</a:t>
            </a:r>
            <a:endParaRPr lang="en-US" altLang="ja-JP" dirty="0" smtClean="0"/>
          </a:p>
          <a:p>
            <a:r>
              <a:rPr lang="ja-JP" altLang="en-US" dirty="0"/>
              <a:t>❺</a:t>
            </a:r>
            <a:r>
              <a:rPr lang="ja-JP" altLang="en-US" dirty="0" smtClean="0"/>
              <a:t>種苗費</a:t>
            </a:r>
            <a:r>
              <a:rPr lang="ja-JP" altLang="en-US" dirty="0"/>
              <a:t>、光熱動力費、水利費、賃借料・小作料</a:t>
            </a:r>
            <a:r>
              <a:rPr lang="ja-JP" altLang="en-US" dirty="0" smtClean="0"/>
              <a:t>入力を入力</a:t>
            </a:r>
            <a:endParaRPr lang="en-US" altLang="ja-JP" dirty="0" smtClean="0"/>
          </a:p>
          <a:p>
            <a:r>
              <a:rPr lang="ja-JP" altLang="en-US" dirty="0"/>
              <a:t>☆</a:t>
            </a:r>
            <a:r>
              <a:rPr lang="ja-JP" altLang="en-US" dirty="0" smtClean="0"/>
              <a:t>３品目まで同シートへ入力。４～６品目</a:t>
            </a:r>
            <a:r>
              <a:rPr lang="ja-JP" altLang="en-US" dirty="0"/>
              <a:t>は</a:t>
            </a:r>
            <a:r>
              <a:rPr lang="ja-JP" altLang="en-US" dirty="0" smtClean="0"/>
              <a:t>シート</a:t>
            </a:r>
            <a:r>
              <a:rPr lang="en-US" altLang="ja-JP" dirty="0" smtClean="0"/>
              <a:t>【</a:t>
            </a:r>
            <a:r>
              <a:rPr lang="ja-JP" altLang="en-US" dirty="0" smtClean="0"/>
              <a:t>③</a:t>
            </a:r>
            <a:r>
              <a:rPr lang="en-US" altLang="ja-JP" dirty="0" smtClean="0"/>
              <a:t>-2</a:t>
            </a:r>
            <a:r>
              <a:rPr lang="ja-JP" altLang="en-US" dirty="0" smtClean="0"/>
              <a:t>収益</a:t>
            </a:r>
            <a:r>
              <a:rPr lang="en-US" altLang="ja-JP" dirty="0" smtClean="0"/>
              <a:t>】</a:t>
            </a:r>
            <a:r>
              <a:rPr lang="ja-JP" altLang="en-US" dirty="0" smtClean="0"/>
              <a:t>へ</a:t>
            </a:r>
            <a:endParaRPr lang="en-US" altLang="ja-JP" dirty="0" smtClean="0"/>
          </a:p>
        </p:txBody>
      </p:sp>
      <p:sp>
        <p:nvSpPr>
          <p:cNvPr id="18" name="テキスト ボックス 17"/>
          <p:cNvSpPr txBox="1"/>
          <p:nvPr/>
        </p:nvSpPr>
        <p:spPr>
          <a:xfrm>
            <a:off x="358943" y="8699426"/>
            <a:ext cx="5965347" cy="369332"/>
          </a:xfrm>
          <a:prstGeom prst="rect">
            <a:avLst/>
          </a:prstGeom>
          <a:noFill/>
          <a:ln>
            <a:solidFill>
              <a:schemeClr val="tx1"/>
            </a:solidFill>
            <a:prstDash val="sysDash"/>
          </a:ln>
        </p:spPr>
        <p:txBody>
          <a:bodyPr wrap="square" rtlCol="0">
            <a:spAutoFit/>
          </a:bodyPr>
          <a:lstStyle/>
          <a:p>
            <a:r>
              <a:rPr lang="ja-JP" altLang="en-US" dirty="0"/>
              <a:t>目標とする１０アール当り、</a:t>
            </a:r>
            <a:r>
              <a:rPr lang="ja-JP" altLang="en-US" dirty="0" smtClean="0"/>
              <a:t>年間（もしくは１作）の</a:t>
            </a:r>
            <a:r>
              <a:rPr lang="ja-JP" altLang="en-US" dirty="0"/>
              <a:t>数値を入力</a:t>
            </a:r>
            <a:endParaRPr kumimoji="1" lang="ja-JP" altLang="en-US" dirty="0"/>
          </a:p>
        </p:txBody>
      </p:sp>
      <p:sp>
        <p:nvSpPr>
          <p:cNvPr id="19" name="スマイル 18"/>
          <p:cNvSpPr/>
          <p:nvPr/>
        </p:nvSpPr>
        <p:spPr>
          <a:xfrm>
            <a:off x="195602" y="8755862"/>
            <a:ext cx="209061" cy="25666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2" t="90876" r="4739" b="6470"/>
          <a:stretch/>
        </p:blipFill>
        <p:spPr bwMode="auto">
          <a:xfrm>
            <a:off x="12948" y="5965780"/>
            <a:ext cx="7316115" cy="21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104627" y="571674"/>
            <a:ext cx="2808312" cy="369332"/>
          </a:xfrm>
          <a:prstGeom prst="rect">
            <a:avLst/>
          </a:prstGeom>
          <a:noFill/>
          <a:ln>
            <a:solidFill>
              <a:srgbClr val="FF0000"/>
            </a:solidFill>
            <a:prstDash val="sysDot"/>
          </a:ln>
        </p:spPr>
        <p:txBody>
          <a:bodyPr wrap="square" rtlCol="0">
            <a:spAutoFit/>
          </a:bodyPr>
          <a:lstStyle/>
          <a:p>
            <a:r>
              <a:rPr lang="ja-JP" altLang="en-US" dirty="0" smtClean="0"/>
              <a:t>☆</a:t>
            </a:r>
            <a:r>
              <a:rPr lang="ja-JP" altLang="en-US" dirty="0"/>
              <a:t>シート</a:t>
            </a:r>
            <a:r>
              <a:rPr lang="en-US" altLang="ja-JP" dirty="0" smtClean="0"/>
              <a:t>【</a:t>
            </a:r>
            <a:r>
              <a:rPr lang="ja-JP" altLang="en-US" dirty="0" smtClean="0"/>
              <a:t>③収益</a:t>
            </a:r>
            <a:r>
              <a:rPr lang="en-US" altLang="ja-JP" dirty="0" smtClean="0"/>
              <a:t>】</a:t>
            </a:r>
            <a:r>
              <a:rPr lang="ja-JP" altLang="en-US" dirty="0" smtClean="0"/>
              <a:t>に移動</a:t>
            </a:r>
            <a:endParaRPr lang="en-US" altLang="ja-JP" dirty="0" smtClean="0"/>
          </a:p>
        </p:txBody>
      </p:sp>
      <p:sp>
        <p:nvSpPr>
          <p:cNvPr id="21" name="テキスト ボックス 20"/>
          <p:cNvSpPr txBox="1"/>
          <p:nvPr/>
        </p:nvSpPr>
        <p:spPr>
          <a:xfrm>
            <a:off x="300100" y="8330094"/>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22" name="正方形/長方形 21"/>
          <p:cNvSpPr/>
          <p:nvPr/>
        </p:nvSpPr>
        <p:spPr>
          <a:xfrm>
            <a:off x="2996952" y="2141083"/>
            <a:ext cx="2520280" cy="7747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839564" y="5916708"/>
            <a:ext cx="357188" cy="346364"/>
          </a:xfrm>
          <a:prstGeom prst="ellipse">
            <a:avLst/>
          </a:prstGeom>
          <a:noFill/>
          <a:ln w="95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4" name="正方形/長方形 23"/>
          <p:cNvSpPr/>
          <p:nvPr/>
        </p:nvSpPr>
        <p:spPr>
          <a:xfrm>
            <a:off x="6147696" y="1547017"/>
            <a:ext cx="685242" cy="11881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940996" y="3131840"/>
            <a:ext cx="3762080" cy="2781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95602" y="2127438"/>
            <a:ext cx="1001150" cy="1408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19"/>
          <p:cNvSpPr txBox="1"/>
          <p:nvPr/>
        </p:nvSpPr>
        <p:spPr>
          <a:xfrm>
            <a:off x="3197600" y="2177734"/>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❶</a:t>
            </a:r>
            <a:r>
              <a:rPr kumimoji="1" lang="en-US" altLang="ja-JP" sz="1100" dirty="0"/>
              <a:t> </a:t>
            </a:r>
            <a:endParaRPr kumimoji="1" lang="ja-JP" altLang="en-US" sz="1100" dirty="0"/>
          </a:p>
        </p:txBody>
      </p:sp>
      <p:sp>
        <p:nvSpPr>
          <p:cNvPr id="28" name="テキスト ボックス 19"/>
          <p:cNvSpPr txBox="1"/>
          <p:nvPr/>
        </p:nvSpPr>
        <p:spPr>
          <a:xfrm>
            <a:off x="3969060" y="4263445"/>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❹</a:t>
            </a:r>
            <a:r>
              <a:rPr kumimoji="1" lang="en-US" altLang="ja-JP" sz="1100" dirty="0" smtClean="0"/>
              <a:t> </a:t>
            </a:r>
            <a:endParaRPr kumimoji="1" lang="ja-JP" altLang="en-US" sz="1100" dirty="0"/>
          </a:p>
        </p:txBody>
      </p:sp>
      <p:sp>
        <p:nvSpPr>
          <p:cNvPr id="29" name="テキスト ボックス 19"/>
          <p:cNvSpPr txBox="1"/>
          <p:nvPr/>
        </p:nvSpPr>
        <p:spPr>
          <a:xfrm>
            <a:off x="1196752" y="5090587"/>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❸</a:t>
            </a:r>
            <a:r>
              <a:rPr kumimoji="1" lang="en-US" altLang="ja-JP" sz="1100" dirty="0" smtClean="0"/>
              <a:t> </a:t>
            </a:r>
            <a:endParaRPr kumimoji="1" lang="ja-JP" altLang="en-US" sz="1100" dirty="0"/>
          </a:p>
        </p:txBody>
      </p:sp>
      <p:sp>
        <p:nvSpPr>
          <p:cNvPr id="30" name="テキスト ボックス 19"/>
          <p:cNvSpPr txBox="1"/>
          <p:nvPr/>
        </p:nvSpPr>
        <p:spPr>
          <a:xfrm>
            <a:off x="6147696" y="2162477"/>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❷</a:t>
            </a:r>
            <a:r>
              <a:rPr kumimoji="1" lang="en-US" altLang="ja-JP" sz="1100" dirty="0" smtClean="0"/>
              <a:t> </a:t>
            </a:r>
            <a:endParaRPr kumimoji="1" lang="ja-JP" altLang="en-US" sz="1100" dirty="0"/>
          </a:p>
        </p:txBody>
      </p:sp>
      <p:sp>
        <p:nvSpPr>
          <p:cNvPr id="6" name="スライド番号プレースホルダー 5"/>
          <p:cNvSpPr>
            <a:spLocks noGrp="1"/>
          </p:cNvSpPr>
          <p:nvPr>
            <p:ph type="sldNum" sz="quarter" idx="12"/>
          </p:nvPr>
        </p:nvSpPr>
        <p:spPr/>
        <p:txBody>
          <a:bodyPr/>
          <a:lstStyle/>
          <a:p>
            <a:fld id="{506F92D2-39E7-4434-B5AD-FDA54D5A9AA6}" type="slidenum">
              <a:rPr kumimoji="1" lang="ja-JP" altLang="en-US" smtClean="0"/>
              <a:t>7</a:t>
            </a:fld>
            <a:endParaRPr kumimoji="1" lang="ja-JP" altLang="en-US"/>
          </a:p>
        </p:txBody>
      </p:sp>
      <p:sp>
        <p:nvSpPr>
          <p:cNvPr id="31" name="正方形/長方形 30"/>
          <p:cNvSpPr/>
          <p:nvPr/>
        </p:nvSpPr>
        <p:spPr>
          <a:xfrm>
            <a:off x="358943" y="5148064"/>
            <a:ext cx="837809" cy="1856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19"/>
          <p:cNvSpPr txBox="1"/>
          <p:nvPr/>
        </p:nvSpPr>
        <p:spPr>
          <a:xfrm>
            <a:off x="352170" y="2502370"/>
            <a:ext cx="288032" cy="24316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dirty="0"/>
              <a:t>❺</a:t>
            </a:r>
            <a:r>
              <a:rPr kumimoji="1" lang="en-US" altLang="ja-JP" sz="1100" dirty="0" smtClean="0"/>
              <a:t> </a:t>
            </a:r>
            <a:endParaRPr kumimoji="1" lang="ja-JP" altLang="en-US" sz="1100" dirty="0"/>
          </a:p>
        </p:txBody>
      </p:sp>
    </p:spTree>
    <p:extLst>
      <p:ext uri="{BB962C8B-B14F-4D97-AF65-F5344CB8AC3E}">
        <p14:creationId xmlns:p14="http://schemas.microsoft.com/office/powerpoint/2010/main" val="76528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078527779"/>
              </p:ext>
            </p:extLst>
          </p:nvPr>
        </p:nvGraphicFramePr>
        <p:xfrm>
          <a:off x="647570" y="1619672"/>
          <a:ext cx="6051333" cy="4142089"/>
        </p:xfrm>
        <a:graphic>
          <a:graphicData uri="http://schemas.openxmlformats.org/presentationml/2006/ole">
            <mc:AlternateContent xmlns:mc="http://schemas.openxmlformats.org/markup-compatibility/2006">
              <mc:Choice xmlns:v="urn:schemas-microsoft-com:vml" Requires="v">
                <p:oleObj spid="_x0000_s10338" name="ワークシート" r:id="rId4" imgW="8696415" imgH="5953115" progId="Excel.Sheet.8">
                  <p:embed/>
                </p:oleObj>
              </mc:Choice>
              <mc:Fallback>
                <p:oleObj name="ワークシート" r:id="rId4" imgW="8696415" imgH="5953115" progId="Excel.Sheet.8">
                  <p:embed/>
                  <p:pic>
                    <p:nvPicPr>
                      <p:cNvPr id="0" name=""/>
                      <p:cNvPicPr/>
                      <p:nvPr/>
                    </p:nvPicPr>
                    <p:blipFill>
                      <a:blip r:embed="rId5"/>
                      <a:stretch>
                        <a:fillRect/>
                      </a:stretch>
                    </p:blipFill>
                    <p:spPr>
                      <a:xfrm>
                        <a:off x="647570" y="1619672"/>
                        <a:ext cx="6051333" cy="4142089"/>
                      </a:xfrm>
                      <a:prstGeom prst="rect">
                        <a:avLst/>
                      </a:prstGeom>
                    </p:spPr>
                  </p:pic>
                </p:oleObj>
              </mc:Fallback>
            </mc:AlternateContent>
          </a:graphicData>
        </a:graphic>
      </p:graphicFrame>
      <p:sp>
        <p:nvSpPr>
          <p:cNvPr id="27" name="角丸四角形吹き出し 26"/>
          <p:cNvSpPr/>
          <p:nvPr/>
        </p:nvSpPr>
        <p:spPr>
          <a:xfrm>
            <a:off x="3861048" y="3005923"/>
            <a:ext cx="1656184" cy="768376"/>
          </a:xfrm>
          <a:prstGeom prst="wedgeRoundRectCallout">
            <a:avLst>
              <a:gd name="adj1" fmla="val 68585"/>
              <a:gd name="adj2" fmla="val 82613"/>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角丸四角形吹き出し 20"/>
          <p:cNvSpPr/>
          <p:nvPr/>
        </p:nvSpPr>
        <p:spPr>
          <a:xfrm>
            <a:off x="45305" y="4929773"/>
            <a:ext cx="538131" cy="344492"/>
          </a:xfrm>
          <a:prstGeom prst="wedgeRoundRectCallout">
            <a:avLst>
              <a:gd name="adj1" fmla="val 80791"/>
              <a:gd name="adj2" fmla="val 47147"/>
              <a:gd name="adj3" fmla="val 16667"/>
            </a:avLst>
          </a:prstGeom>
          <a:solidFill>
            <a:schemeClr val="accent2">
              <a:lumMod val="40000"/>
              <a:lumOff val="6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角丸四角形吹き出し 19"/>
          <p:cNvSpPr/>
          <p:nvPr/>
        </p:nvSpPr>
        <p:spPr>
          <a:xfrm>
            <a:off x="2921376" y="2533658"/>
            <a:ext cx="546051" cy="367202"/>
          </a:xfrm>
          <a:prstGeom prst="wedgeRoundRectCallout">
            <a:avLst>
              <a:gd name="adj1" fmla="val 100268"/>
              <a:gd name="adj2" fmla="val -42542"/>
              <a:gd name="adj3" fmla="val 16667"/>
            </a:avLst>
          </a:prstGeom>
          <a:solidFill>
            <a:schemeClr val="accent2">
              <a:lumMod val="40000"/>
              <a:lumOff val="6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264581" y="465617"/>
            <a:ext cx="6272954" cy="432048"/>
          </a:xfrm>
        </p:spPr>
        <p:txBody>
          <a:bodyPr>
            <a:normAutofit fontScale="90000"/>
          </a:bodyPr>
          <a:lstStyle/>
          <a:p>
            <a:r>
              <a:rPr lang="ja-JP" altLang="en-US" sz="2400" u="sng" dirty="0"/>
              <a:t>★</a:t>
            </a:r>
            <a:r>
              <a:rPr lang="ja-JP" altLang="en-US" sz="2400" u="sng" dirty="0" smtClean="0"/>
              <a:t>肥料費</a:t>
            </a:r>
            <a:r>
              <a:rPr lang="ja-JP" altLang="en-US" sz="2400" u="sng" dirty="0"/>
              <a:t>、農薬費、</a:t>
            </a:r>
            <a:r>
              <a:rPr lang="ja-JP" altLang="en-US" sz="2400" u="sng" dirty="0" smtClean="0"/>
              <a:t>諸材料費入力のポイント★</a:t>
            </a:r>
            <a:endParaRPr kumimoji="1" lang="ja-JP" altLang="en-US" sz="2400" u="sng" dirty="0"/>
          </a:p>
        </p:txBody>
      </p:sp>
      <p:sp>
        <p:nvSpPr>
          <p:cNvPr id="5" name="Rectangle 5"/>
          <p:cNvSpPr txBox="1">
            <a:spLocks/>
          </p:cNvSpPr>
          <p:nvPr/>
        </p:nvSpPr>
        <p:spPr>
          <a:xfrm>
            <a:off x="-29993" y="-1927"/>
            <a:ext cx="6993396" cy="467544"/>
          </a:xfrm>
          <a:prstGeom prst="rect">
            <a:avLst/>
          </a:prstGeom>
          <a:solidFill>
            <a:srgbClr val="D19049">
              <a:shade val="75000"/>
            </a:srgbClr>
          </a:solidFill>
        </p:spPr>
        <p:txBody>
          <a:bodyPr vert="horz">
            <a:noAutofit/>
          </a:bodyPr>
          <a:lstStyle>
            <a:lvl1pPr marL="0" marR="0" indent="0" algn="l" rtl="0" eaLnBrk="1" latinLnBrk="0" hangingPunct="1">
              <a:spcBef>
                <a:spcPct val="20000"/>
              </a:spcBef>
              <a:buFontTx/>
              <a:buNone/>
              <a:defRPr kumimoji="1" lang="ja-JP" sz="1100" b="1">
                <a:solidFill>
                  <a:schemeClr val="bg1"/>
                </a:solidFill>
                <a:latin typeface="+mn-lt"/>
                <a:ea typeface="+mn-ea"/>
                <a:cs typeface="+mn-cs"/>
              </a:defRPr>
            </a:lvl1pPr>
            <a:lvl2pPr marL="742950" indent="-285750" algn="l" rtl="0" eaLnBrk="1" latinLnBrk="0" hangingPunct="1">
              <a:spcBef>
                <a:spcPct val="20000"/>
              </a:spcBef>
              <a:buFontTx/>
              <a:buNone/>
              <a:defRPr kumimoji="1" lang="ja-JP" sz="1100">
                <a:solidFill>
                  <a:schemeClr val="tx1"/>
                </a:solidFill>
                <a:latin typeface="+mn-lt"/>
                <a:ea typeface="+mn-ea"/>
                <a:cs typeface="+mn-cs"/>
              </a:defRPr>
            </a:lvl2pPr>
            <a:lvl3pPr marL="1143000" indent="-228600" algn="l" rtl="0" eaLnBrk="1" latinLnBrk="0" hangingPunct="1">
              <a:spcBef>
                <a:spcPct val="20000"/>
              </a:spcBef>
              <a:buFontTx/>
              <a:buNone/>
              <a:defRPr kumimoji="1" lang="ja-JP" sz="1100">
                <a:solidFill>
                  <a:schemeClr val="tx1"/>
                </a:solidFill>
                <a:latin typeface="+mn-lt"/>
                <a:ea typeface="+mn-ea"/>
                <a:cs typeface="+mn-cs"/>
              </a:defRPr>
            </a:lvl3pPr>
            <a:lvl4pPr marL="1600200" indent="-228600" algn="l" rtl="0" eaLnBrk="1" latinLnBrk="0" hangingPunct="1">
              <a:spcBef>
                <a:spcPct val="20000"/>
              </a:spcBef>
              <a:buFontTx/>
              <a:buNone/>
              <a:defRPr kumimoji="1" lang="ja-JP" sz="1100">
                <a:solidFill>
                  <a:schemeClr val="tx1"/>
                </a:solidFill>
                <a:latin typeface="+mn-lt"/>
                <a:ea typeface="+mn-ea"/>
                <a:cs typeface="+mn-cs"/>
              </a:defRPr>
            </a:lvl4pPr>
            <a:lvl5pPr marL="2057400" indent="-228600" algn="l" rtl="0" eaLnBrk="1" latinLnBrk="0" hangingPunct="1">
              <a:spcBef>
                <a:spcPct val="20000"/>
              </a:spcBef>
              <a:buFontTx/>
              <a:buNone/>
              <a:defRPr kumimoji="1" lang="ja-JP" sz="1100">
                <a:solidFill>
                  <a:schemeClr val="tx1"/>
                </a:solidFill>
                <a:latin typeface="+mn-lt"/>
                <a:ea typeface="+mn-ea"/>
                <a:cs typeface="+mn-cs"/>
              </a:defRPr>
            </a:lvl5pPr>
            <a:lvl6pPr marL="2514600" indent="-228600" algn="l" rtl="0" eaLnBrk="1" latinLnBrk="0" hangingPunct="1">
              <a:spcBef>
                <a:spcPct val="20000"/>
              </a:spcBef>
              <a:buChar char="•"/>
              <a:defRPr kumimoji="1" lang="ja-JP" sz="2000">
                <a:solidFill>
                  <a:schemeClr val="tx1"/>
                </a:solidFill>
                <a:latin typeface="+mn-lt"/>
                <a:ea typeface="+mn-ea"/>
                <a:cs typeface="+mn-cs"/>
              </a:defRPr>
            </a:lvl6pPr>
            <a:lvl7pPr marL="2971800" indent="-228600" algn="l" rtl="0" eaLnBrk="1" latinLnBrk="0" hangingPunct="1">
              <a:spcBef>
                <a:spcPct val="20000"/>
              </a:spcBef>
              <a:buChar char="•"/>
              <a:defRPr kumimoji="1" lang="ja-JP" sz="2000">
                <a:solidFill>
                  <a:schemeClr val="tx1"/>
                </a:solidFill>
                <a:latin typeface="+mn-lt"/>
                <a:ea typeface="+mn-ea"/>
                <a:cs typeface="+mn-cs"/>
              </a:defRPr>
            </a:lvl7pPr>
            <a:lvl8pPr marL="3429000" indent="-228600" algn="l" rtl="0" eaLnBrk="1" latinLnBrk="0" hangingPunct="1">
              <a:spcBef>
                <a:spcPct val="20000"/>
              </a:spcBef>
              <a:buChar char="•"/>
              <a:defRPr kumimoji="1" lang="ja-JP" sz="2000">
                <a:solidFill>
                  <a:schemeClr val="tx1"/>
                </a:solidFill>
                <a:latin typeface="+mn-lt"/>
                <a:ea typeface="+mn-ea"/>
                <a:cs typeface="+mn-cs"/>
              </a:defRPr>
            </a:lvl8pPr>
            <a:lvl9pPr marL="3886200" indent="-228600" algn="l" rtl="0" eaLnBrk="1" latinLnBrk="0" hangingPunct="1">
              <a:spcBef>
                <a:spcPct val="20000"/>
              </a:spcBef>
              <a:buChar char="•"/>
              <a:defRPr kumimoji="1" lang="ja-JP" sz="2000">
                <a:solidFill>
                  <a:schemeClr val="tx1"/>
                </a:solidFill>
                <a:latin typeface="+mn-lt"/>
                <a:ea typeface="+mn-ea"/>
                <a:cs typeface="+mn-cs"/>
              </a:defRPr>
            </a:lvl9pPr>
            <a:extLst/>
          </a:lstStyle>
          <a:p>
            <a:pPr lvl="0">
              <a:defRPr/>
            </a:pPr>
            <a:r>
              <a:rPr lang="ja-JP" altLang="en-US" sz="2800" dirty="0" smtClean="0"/>
              <a:t>シート</a:t>
            </a:r>
            <a:r>
              <a:rPr lang="en-US" altLang="ja-JP" sz="2800" dirty="0" smtClean="0"/>
              <a:t>【③</a:t>
            </a:r>
            <a:r>
              <a:rPr lang="ja-JP" altLang="en-US" sz="2800" dirty="0"/>
              <a:t>収益</a:t>
            </a:r>
            <a:r>
              <a:rPr lang="en-US" altLang="ja-JP" sz="2800" dirty="0"/>
              <a:t>】</a:t>
            </a:r>
            <a:r>
              <a:rPr lang="ja-JP" altLang="en-US" sz="2800" dirty="0"/>
              <a:t>　</a:t>
            </a:r>
            <a:r>
              <a:rPr lang="en-US" altLang="ja-JP" sz="2800" dirty="0"/>
              <a:t>10</a:t>
            </a:r>
            <a:r>
              <a:rPr lang="ja-JP" altLang="en-US" sz="2800" dirty="0"/>
              <a:t>アール当り収益性総括表</a:t>
            </a:r>
            <a:endParaRPr kumimoji="1" lang="ja-JP" altLang="en-US" sz="3600" b="1" i="0" u="none" strike="noStrike" kern="0" cap="none" spc="0" normalizeH="0" baseline="0" noProof="0" dirty="0">
              <a:ln>
                <a:noFill/>
              </a:ln>
              <a:solidFill>
                <a:sysClr val="window" lastClr="FFFFFF"/>
              </a:solidFill>
              <a:effectLst/>
              <a:uLnTx/>
              <a:uFillTx/>
              <a:latin typeface="Calibri"/>
              <a:ea typeface="ＭＳ Ｐゴシック"/>
            </a:endParaRPr>
          </a:p>
        </p:txBody>
      </p:sp>
      <p:sp>
        <p:nvSpPr>
          <p:cNvPr id="7" name="テキスト ボックス 6"/>
          <p:cNvSpPr txBox="1"/>
          <p:nvPr/>
        </p:nvSpPr>
        <p:spPr>
          <a:xfrm>
            <a:off x="49470" y="6633061"/>
            <a:ext cx="6835914" cy="1754326"/>
          </a:xfrm>
          <a:prstGeom prst="rect">
            <a:avLst/>
          </a:prstGeom>
          <a:noFill/>
        </p:spPr>
        <p:txBody>
          <a:bodyPr wrap="square" rtlCol="0">
            <a:spAutoFit/>
          </a:bodyPr>
          <a:lstStyle/>
          <a:p>
            <a:r>
              <a:rPr lang="en-US" altLang="ja-JP" sz="1600" dirty="0"/>
              <a:t>【</a:t>
            </a:r>
            <a:r>
              <a:rPr lang="ja-JP" altLang="en-US" sz="1600" dirty="0"/>
              <a:t>例</a:t>
            </a:r>
            <a:r>
              <a:rPr lang="en-US" altLang="ja-JP" sz="1600" dirty="0"/>
              <a:t>1</a:t>
            </a:r>
            <a:r>
              <a:rPr lang="en-US" altLang="ja-JP" sz="1600" dirty="0" smtClean="0"/>
              <a:t>】</a:t>
            </a:r>
            <a:r>
              <a:rPr lang="ja-JP" altLang="en-US" sz="1600" dirty="0"/>
              <a:t>肥料</a:t>
            </a:r>
            <a:r>
              <a:rPr lang="ja-JP" altLang="en-US" sz="1600" dirty="0" smtClean="0"/>
              <a:t>：住友１号液肥</a:t>
            </a:r>
            <a:endParaRPr lang="en-US" altLang="ja-JP" sz="1600" dirty="0" smtClean="0"/>
          </a:p>
          <a:p>
            <a:r>
              <a:rPr lang="ja-JP" altLang="en-US" sz="1600" dirty="0" smtClean="0"/>
              <a:t>使</a:t>
            </a:r>
            <a:r>
              <a:rPr lang="ja-JP" altLang="en-US" sz="1600" dirty="0"/>
              <a:t>用量</a:t>
            </a:r>
            <a:r>
              <a:rPr lang="ja-JP" altLang="en-US" sz="1600" dirty="0" smtClean="0"/>
              <a:t>は</a:t>
            </a:r>
            <a:r>
              <a:rPr lang="en-US" altLang="ja-JP" sz="1600" dirty="0"/>
              <a:t>2</a:t>
            </a:r>
            <a:r>
              <a:rPr lang="ja-JP" altLang="en-US" sz="1600" dirty="0"/>
              <a:t>ｋｇ　購入単価</a:t>
            </a:r>
            <a:r>
              <a:rPr lang="ja-JP" altLang="en-US" sz="1600" dirty="0" smtClean="0"/>
              <a:t>は</a:t>
            </a:r>
            <a:r>
              <a:rPr lang="en-US" altLang="ja-JP" sz="1600" dirty="0"/>
              <a:t>20</a:t>
            </a:r>
            <a:r>
              <a:rPr lang="ja-JP" altLang="en-US" sz="1600" dirty="0"/>
              <a:t>ｋｇ</a:t>
            </a:r>
            <a:r>
              <a:rPr lang="ja-JP" altLang="en-US" sz="1600" dirty="0" smtClean="0"/>
              <a:t>あたり</a:t>
            </a:r>
            <a:r>
              <a:rPr lang="en-US" altLang="ja-JP" sz="1600" dirty="0" smtClean="0"/>
              <a:t>2,496</a:t>
            </a:r>
            <a:r>
              <a:rPr lang="ja-JP" altLang="en-US" sz="1600" dirty="0" smtClean="0"/>
              <a:t>円（</a:t>
            </a:r>
            <a:r>
              <a:rPr lang="ja-JP" altLang="en-US" sz="1600" dirty="0"/>
              <a:t>税抜）　</a:t>
            </a:r>
            <a:r>
              <a:rPr lang="ja-JP" altLang="en-US" sz="1600" dirty="0" smtClean="0"/>
              <a:t>金額：</a:t>
            </a:r>
            <a:r>
              <a:rPr lang="en-US" altLang="ja-JP" sz="1600" dirty="0"/>
              <a:t>269</a:t>
            </a:r>
            <a:r>
              <a:rPr lang="ja-JP" altLang="en-US" sz="1600" dirty="0" smtClean="0"/>
              <a:t>円（</a:t>
            </a:r>
            <a:r>
              <a:rPr lang="ja-JP" altLang="en-US" sz="1600" dirty="0"/>
              <a:t>税込</a:t>
            </a:r>
            <a:r>
              <a:rPr lang="ja-JP" altLang="en-US" sz="1600" dirty="0" smtClean="0"/>
              <a:t>）</a:t>
            </a:r>
            <a:endParaRPr lang="en-US" altLang="ja-JP" sz="1600" dirty="0" smtClean="0"/>
          </a:p>
          <a:p>
            <a:r>
              <a:rPr lang="en-US" altLang="ja-JP" sz="1600" dirty="0"/>
              <a:t>【</a:t>
            </a:r>
            <a:r>
              <a:rPr lang="ja-JP" altLang="en-US" sz="1600" dirty="0"/>
              <a:t>例</a:t>
            </a:r>
            <a:r>
              <a:rPr lang="en-US" altLang="ja-JP" sz="1600" dirty="0"/>
              <a:t>2</a:t>
            </a:r>
            <a:r>
              <a:rPr lang="en-US" altLang="ja-JP" sz="1600" dirty="0" smtClean="0"/>
              <a:t>】</a:t>
            </a:r>
            <a:r>
              <a:rPr lang="ja-JP" altLang="en-US" sz="1600" dirty="0"/>
              <a:t>農薬</a:t>
            </a:r>
            <a:r>
              <a:rPr lang="ja-JP" altLang="en-US" sz="1600" dirty="0" smtClean="0"/>
              <a:t>：アファーム乳剤</a:t>
            </a:r>
            <a:endParaRPr lang="en-US" altLang="ja-JP" sz="1600" dirty="0" smtClean="0"/>
          </a:p>
          <a:p>
            <a:r>
              <a:rPr lang="ja-JP" altLang="en-US" sz="1600" dirty="0" smtClean="0"/>
              <a:t>使</a:t>
            </a:r>
            <a:r>
              <a:rPr lang="ja-JP" altLang="en-US" sz="1600" dirty="0"/>
              <a:t>用量</a:t>
            </a:r>
            <a:r>
              <a:rPr lang="ja-JP" altLang="en-US" sz="1600" dirty="0" smtClean="0"/>
              <a:t>は</a:t>
            </a:r>
            <a:r>
              <a:rPr lang="en-US" altLang="ja-JP" sz="1600" dirty="0" smtClean="0"/>
              <a:t>200ml</a:t>
            </a:r>
            <a:r>
              <a:rPr lang="ja-JP" altLang="en-US" sz="1600" dirty="0"/>
              <a:t>　購入単価</a:t>
            </a:r>
            <a:r>
              <a:rPr lang="ja-JP" altLang="en-US" sz="1600" dirty="0" smtClean="0"/>
              <a:t>は</a:t>
            </a:r>
            <a:r>
              <a:rPr lang="en-US" altLang="ja-JP" sz="1600" dirty="0" smtClean="0"/>
              <a:t>100m</a:t>
            </a:r>
            <a:r>
              <a:rPr lang="ja-JP" altLang="en-US" sz="1600" dirty="0" err="1" smtClean="0"/>
              <a:t>ｌ</a:t>
            </a:r>
            <a:r>
              <a:rPr lang="ja-JP" altLang="en-US" sz="1600" dirty="0" smtClean="0"/>
              <a:t>あたり</a:t>
            </a:r>
            <a:r>
              <a:rPr lang="en-US" altLang="ja-JP" sz="1600" dirty="0" smtClean="0"/>
              <a:t>2,180</a:t>
            </a:r>
            <a:r>
              <a:rPr lang="ja-JP" altLang="en-US" sz="1600" dirty="0" smtClean="0"/>
              <a:t>円（</a:t>
            </a:r>
            <a:r>
              <a:rPr lang="ja-JP" altLang="en-US" sz="1600" dirty="0"/>
              <a:t>税抜</a:t>
            </a:r>
            <a:r>
              <a:rPr lang="ja-JP" altLang="en-US" sz="1600" dirty="0" smtClean="0"/>
              <a:t>）</a:t>
            </a:r>
            <a:r>
              <a:rPr lang="ja-JP" altLang="en-US" sz="1600" dirty="0"/>
              <a:t> </a:t>
            </a:r>
            <a:r>
              <a:rPr lang="ja-JP" altLang="en-US" sz="1600" dirty="0" smtClean="0"/>
              <a:t>金額：</a:t>
            </a:r>
            <a:r>
              <a:rPr lang="en-US" altLang="ja-JP" sz="1600" dirty="0" smtClean="0"/>
              <a:t>4,708</a:t>
            </a:r>
            <a:r>
              <a:rPr lang="ja-JP" altLang="en-US" sz="1600" dirty="0" smtClean="0"/>
              <a:t>円（</a:t>
            </a:r>
            <a:r>
              <a:rPr lang="ja-JP" altLang="en-US" sz="1600" dirty="0"/>
              <a:t>税込）</a:t>
            </a:r>
            <a:endParaRPr kumimoji="1" lang="en-US" altLang="ja-JP" sz="1600" dirty="0"/>
          </a:p>
          <a:p>
            <a:r>
              <a:rPr lang="en-US" altLang="ja-JP" sz="1600" dirty="0"/>
              <a:t>【</a:t>
            </a:r>
            <a:r>
              <a:rPr lang="ja-JP" altLang="en-US" sz="1600" dirty="0" smtClean="0"/>
              <a:t>例</a:t>
            </a:r>
            <a:r>
              <a:rPr lang="en-US" altLang="ja-JP" sz="1600" dirty="0" smtClean="0"/>
              <a:t>3】</a:t>
            </a:r>
            <a:r>
              <a:rPr lang="ja-JP" altLang="en-US" sz="1600" dirty="0" smtClean="0"/>
              <a:t>諸材料費：直管パイプ</a:t>
            </a:r>
            <a:endParaRPr lang="en-US" altLang="ja-JP" sz="1600" dirty="0"/>
          </a:p>
          <a:p>
            <a:r>
              <a:rPr lang="ja-JP" altLang="en-US" sz="1600" dirty="0"/>
              <a:t>使用量</a:t>
            </a:r>
            <a:r>
              <a:rPr lang="ja-JP" altLang="en-US" sz="1600" dirty="0" smtClean="0"/>
              <a:t>は</a:t>
            </a:r>
            <a:r>
              <a:rPr lang="en-US" altLang="ja-JP" sz="1600" dirty="0"/>
              <a:t>56</a:t>
            </a:r>
            <a:r>
              <a:rPr lang="ja-JP" altLang="en-US" sz="1600" dirty="0" smtClean="0"/>
              <a:t>本</a:t>
            </a:r>
            <a:r>
              <a:rPr lang="ja-JP" altLang="en-US" sz="1600" dirty="0"/>
              <a:t>　購入</a:t>
            </a:r>
            <a:r>
              <a:rPr lang="ja-JP" altLang="en-US" sz="1600" dirty="0" smtClean="0"/>
              <a:t>単価</a:t>
            </a:r>
            <a:r>
              <a:rPr lang="en-US" altLang="ja-JP" sz="1600" dirty="0" smtClean="0"/>
              <a:t>733</a:t>
            </a:r>
            <a:r>
              <a:rPr lang="ja-JP" altLang="en-US" sz="1600" dirty="0" smtClean="0"/>
              <a:t>円（</a:t>
            </a:r>
            <a:r>
              <a:rPr lang="ja-JP" altLang="en-US" sz="1600" dirty="0"/>
              <a:t>税抜</a:t>
            </a:r>
            <a:r>
              <a:rPr lang="ja-JP" altLang="en-US" sz="1600" dirty="0" smtClean="0"/>
              <a:t>）　使用回数：５回</a:t>
            </a:r>
            <a:r>
              <a:rPr lang="ja-JP" altLang="en-US" sz="1600" dirty="0"/>
              <a:t>　</a:t>
            </a:r>
            <a:r>
              <a:rPr lang="ja-JP" altLang="en-US" sz="1600" dirty="0" smtClean="0"/>
              <a:t>金額：</a:t>
            </a:r>
            <a:r>
              <a:rPr lang="en-US" altLang="ja-JP" sz="1600" dirty="0" smtClean="0"/>
              <a:t>8,866</a:t>
            </a:r>
            <a:r>
              <a:rPr lang="ja-JP" altLang="en-US" sz="1600" dirty="0" smtClean="0"/>
              <a:t>円（</a:t>
            </a:r>
            <a:r>
              <a:rPr lang="ja-JP" altLang="en-US" sz="1600" dirty="0"/>
              <a:t>税込）</a:t>
            </a:r>
            <a:endParaRPr lang="en-US" altLang="ja-JP" sz="1200" dirty="0"/>
          </a:p>
          <a:p>
            <a:endParaRPr kumimoji="1" lang="ja-JP" altLang="en-US" sz="1200" dirty="0"/>
          </a:p>
        </p:txBody>
      </p:sp>
      <p:sp>
        <p:nvSpPr>
          <p:cNvPr id="8" name="角丸四角形吹き出し 7"/>
          <p:cNvSpPr/>
          <p:nvPr/>
        </p:nvSpPr>
        <p:spPr>
          <a:xfrm>
            <a:off x="8784" y="1619672"/>
            <a:ext cx="545535" cy="356547"/>
          </a:xfrm>
          <a:prstGeom prst="wedgeRoundRectCallout">
            <a:avLst>
              <a:gd name="adj1" fmla="val 104405"/>
              <a:gd name="adj2" fmla="val -2518"/>
              <a:gd name="adj3" fmla="val 16667"/>
            </a:avLst>
          </a:prstGeom>
          <a:solidFill>
            <a:schemeClr val="accent2">
              <a:lumMod val="40000"/>
              <a:lumOff val="60000"/>
            </a:schemeClr>
          </a:solid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17082" y="1637665"/>
            <a:ext cx="528937" cy="338554"/>
          </a:xfrm>
          <a:prstGeom prst="rect">
            <a:avLst/>
          </a:prstGeom>
          <a:noFill/>
          <a:ln>
            <a:noFill/>
          </a:ln>
        </p:spPr>
        <p:txBody>
          <a:bodyPr wrap="square" rtlCol="0">
            <a:spAutoFit/>
          </a:bodyPr>
          <a:lstStyle/>
          <a:p>
            <a:r>
              <a:rPr lang="ja-JP" altLang="en-US" sz="1600" dirty="0" smtClean="0"/>
              <a:t>例</a:t>
            </a:r>
            <a:r>
              <a:rPr lang="en-US" altLang="ja-JP" sz="1600" dirty="0" smtClean="0"/>
              <a:t>1</a:t>
            </a:r>
            <a:endParaRPr kumimoji="1" lang="ja-JP" altLang="en-US" sz="1600" dirty="0"/>
          </a:p>
        </p:txBody>
      </p:sp>
      <p:sp>
        <p:nvSpPr>
          <p:cNvPr id="11" name="テキスト ボックス 10"/>
          <p:cNvSpPr txBox="1"/>
          <p:nvPr/>
        </p:nvSpPr>
        <p:spPr>
          <a:xfrm>
            <a:off x="2976502" y="2498219"/>
            <a:ext cx="605231" cy="338554"/>
          </a:xfrm>
          <a:prstGeom prst="rect">
            <a:avLst/>
          </a:prstGeom>
          <a:noFill/>
        </p:spPr>
        <p:txBody>
          <a:bodyPr wrap="square" rtlCol="0">
            <a:spAutoFit/>
          </a:bodyPr>
          <a:lstStyle/>
          <a:p>
            <a:r>
              <a:rPr lang="ja-JP" altLang="en-US" sz="1600" dirty="0" smtClean="0"/>
              <a:t>例</a:t>
            </a:r>
            <a:r>
              <a:rPr lang="en-US" altLang="ja-JP" sz="1600" dirty="0"/>
              <a:t>2</a:t>
            </a:r>
            <a:endParaRPr kumimoji="1" lang="ja-JP" altLang="en-US" sz="1600" dirty="0"/>
          </a:p>
        </p:txBody>
      </p:sp>
      <p:sp>
        <p:nvSpPr>
          <p:cNvPr id="13" name="テキスト ボックス 12"/>
          <p:cNvSpPr txBox="1"/>
          <p:nvPr/>
        </p:nvSpPr>
        <p:spPr>
          <a:xfrm>
            <a:off x="33545" y="4932742"/>
            <a:ext cx="537942" cy="338554"/>
          </a:xfrm>
          <a:prstGeom prst="rect">
            <a:avLst/>
          </a:prstGeom>
          <a:noFill/>
        </p:spPr>
        <p:txBody>
          <a:bodyPr wrap="square" rtlCol="0">
            <a:spAutoFit/>
          </a:bodyPr>
          <a:lstStyle/>
          <a:p>
            <a:r>
              <a:rPr lang="ja-JP" altLang="en-US" sz="1600" dirty="0" smtClean="0"/>
              <a:t>例</a:t>
            </a:r>
            <a:r>
              <a:rPr lang="en-US" altLang="ja-JP" sz="1600" dirty="0" smtClean="0"/>
              <a:t>3</a:t>
            </a:r>
            <a:endParaRPr kumimoji="1" lang="ja-JP" altLang="en-US" sz="1600" dirty="0"/>
          </a:p>
        </p:txBody>
      </p:sp>
      <p:sp>
        <p:nvSpPr>
          <p:cNvPr id="14" name="角丸四角形吹き出し 13"/>
          <p:cNvSpPr/>
          <p:nvPr/>
        </p:nvSpPr>
        <p:spPr>
          <a:xfrm>
            <a:off x="439458" y="927337"/>
            <a:ext cx="1518246" cy="352878"/>
          </a:xfrm>
          <a:prstGeom prst="wedgeRoundRectCallout">
            <a:avLst>
              <a:gd name="adj1" fmla="val 49487"/>
              <a:gd name="adj2" fmla="val 138595"/>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492193" y="935437"/>
            <a:ext cx="1412776" cy="338554"/>
          </a:xfrm>
          <a:prstGeom prst="rect">
            <a:avLst/>
          </a:prstGeom>
          <a:noFill/>
        </p:spPr>
        <p:txBody>
          <a:bodyPr wrap="square" rtlCol="0">
            <a:spAutoFit/>
          </a:bodyPr>
          <a:lstStyle/>
          <a:p>
            <a:r>
              <a:rPr lang="ja-JP" altLang="en-US" sz="1600" dirty="0" smtClean="0"/>
              <a:t>数量＝使用量</a:t>
            </a:r>
            <a:endParaRPr kumimoji="1" lang="ja-JP" altLang="en-US" sz="1600" dirty="0"/>
          </a:p>
        </p:txBody>
      </p:sp>
      <p:sp>
        <p:nvSpPr>
          <p:cNvPr id="16" name="角丸四角形吹き出し 15"/>
          <p:cNvSpPr/>
          <p:nvPr/>
        </p:nvSpPr>
        <p:spPr>
          <a:xfrm>
            <a:off x="2009552" y="896413"/>
            <a:ext cx="1623180" cy="526852"/>
          </a:xfrm>
          <a:prstGeom prst="wedgeRoundRectCallout">
            <a:avLst>
              <a:gd name="adj1" fmla="val -23646"/>
              <a:gd name="adj2" fmla="val 75814"/>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角丸四角形吹き出し 16"/>
          <p:cNvSpPr/>
          <p:nvPr/>
        </p:nvSpPr>
        <p:spPr>
          <a:xfrm>
            <a:off x="3717032" y="935664"/>
            <a:ext cx="2159899" cy="303994"/>
          </a:xfrm>
          <a:prstGeom prst="wedgeRoundRectCallout">
            <a:avLst>
              <a:gd name="adj1" fmla="val -75947"/>
              <a:gd name="adj2" fmla="val 168038"/>
              <a:gd name="adj3" fmla="val 16667"/>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1969048" y="867452"/>
            <a:ext cx="1704189" cy="584775"/>
          </a:xfrm>
          <a:prstGeom prst="rect">
            <a:avLst/>
          </a:prstGeom>
          <a:noFill/>
        </p:spPr>
        <p:txBody>
          <a:bodyPr wrap="square" rtlCol="0">
            <a:spAutoFit/>
          </a:bodyPr>
          <a:lstStyle/>
          <a:p>
            <a:r>
              <a:rPr lang="ja-JP" altLang="en-US" sz="1600" dirty="0"/>
              <a:t>単価</a:t>
            </a:r>
            <a:r>
              <a:rPr lang="ja-JP" altLang="en-US" sz="1600" dirty="0" smtClean="0"/>
              <a:t>＝販売単価（税抜）</a:t>
            </a:r>
            <a:endParaRPr kumimoji="1" lang="ja-JP" altLang="en-US" sz="1600" dirty="0"/>
          </a:p>
        </p:txBody>
      </p:sp>
      <p:sp>
        <p:nvSpPr>
          <p:cNvPr id="19" name="テキスト ボックス 18"/>
          <p:cNvSpPr txBox="1"/>
          <p:nvPr/>
        </p:nvSpPr>
        <p:spPr>
          <a:xfrm>
            <a:off x="3686761" y="941661"/>
            <a:ext cx="2220440" cy="338554"/>
          </a:xfrm>
          <a:prstGeom prst="rect">
            <a:avLst/>
          </a:prstGeom>
          <a:noFill/>
        </p:spPr>
        <p:txBody>
          <a:bodyPr wrap="square" rtlCol="0">
            <a:spAutoFit/>
          </a:bodyPr>
          <a:lstStyle/>
          <a:p>
            <a:r>
              <a:rPr lang="ja-JP" altLang="en-US" sz="1600" dirty="0" smtClean="0"/>
              <a:t>重量</a:t>
            </a:r>
            <a:r>
              <a:rPr lang="en-US" altLang="ja-JP" sz="1600" dirty="0" smtClean="0"/>
              <a:t>(</a:t>
            </a:r>
            <a:r>
              <a:rPr lang="ja-JP" altLang="en-US" sz="1600" dirty="0" smtClean="0"/>
              <a:t>単位）＝製品重量</a:t>
            </a:r>
            <a:endParaRPr kumimoji="1" lang="ja-JP" altLang="en-US" sz="1600" dirty="0"/>
          </a:p>
        </p:txBody>
      </p:sp>
      <p:sp>
        <p:nvSpPr>
          <p:cNvPr id="22" name="テキスト ボックス 21"/>
          <p:cNvSpPr txBox="1"/>
          <p:nvPr/>
        </p:nvSpPr>
        <p:spPr>
          <a:xfrm>
            <a:off x="710131" y="5868144"/>
            <a:ext cx="5743205" cy="615553"/>
          </a:xfrm>
          <a:prstGeom prst="rect">
            <a:avLst/>
          </a:prstGeom>
          <a:solidFill>
            <a:schemeClr val="accent6">
              <a:lumMod val="60000"/>
              <a:lumOff val="40000"/>
            </a:schemeClr>
          </a:solidFill>
        </p:spPr>
        <p:txBody>
          <a:bodyPr wrap="square" rtlCol="0">
            <a:spAutoFit/>
          </a:bodyPr>
          <a:lstStyle/>
          <a:p>
            <a:r>
              <a:rPr kumimoji="1" lang="ja-JP" altLang="en-US" dirty="0" smtClean="0"/>
              <a:t>　　</a:t>
            </a:r>
            <a:r>
              <a:rPr kumimoji="1" lang="ja-JP" altLang="en-US" sz="1600" dirty="0" smtClean="0"/>
              <a:t>現状使用している内容を</a:t>
            </a:r>
            <a:r>
              <a:rPr lang="ja-JP" altLang="en-US" sz="1600" dirty="0" smtClean="0"/>
              <a:t>基本と</a:t>
            </a:r>
            <a:r>
              <a:rPr kumimoji="1" lang="ja-JP" altLang="en-US" sz="1600" dirty="0" smtClean="0"/>
              <a:t>するが、実績の収益性が低い、新規品目にチャレンジする場合</a:t>
            </a:r>
            <a:r>
              <a:rPr lang="ja-JP" altLang="en-US" sz="1600" dirty="0"/>
              <a:t>等</a:t>
            </a:r>
            <a:r>
              <a:rPr kumimoji="1" lang="ja-JP" altLang="en-US" sz="1600" dirty="0" smtClean="0"/>
              <a:t>は</a:t>
            </a:r>
            <a:r>
              <a:rPr lang="ja-JP" altLang="en-US" sz="1600" dirty="0"/>
              <a:t>経営</a:t>
            </a:r>
            <a:r>
              <a:rPr kumimoji="1" lang="ja-JP" altLang="en-US" sz="1600" dirty="0" smtClean="0"/>
              <a:t>指標を活用。</a:t>
            </a:r>
            <a:endParaRPr kumimoji="1" lang="ja-JP" altLang="en-US" sz="1600" dirty="0"/>
          </a:p>
        </p:txBody>
      </p:sp>
      <p:sp>
        <p:nvSpPr>
          <p:cNvPr id="6" name="スマイル 5"/>
          <p:cNvSpPr/>
          <p:nvPr/>
        </p:nvSpPr>
        <p:spPr>
          <a:xfrm>
            <a:off x="778135" y="5901110"/>
            <a:ext cx="247373" cy="29714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3" name="テキスト ボックス 22"/>
          <p:cNvSpPr txBox="1"/>
          <p:nvPr/>
        </p:nvSpPr>
        <p:spPr>
          <a:xfrm>
            <a:off x="281552" y="8599224"/>
            <a:ext cx="2320989" cy="369332"/>
          </a:xfrm>
          <a:prstGeom prst="rect">
            <a:avLst/>
          </a:prstGeom>
          <a:solidFill>
            <a:srgbClr val="FFFF00"/>
          </a:solidFill>
        </p:spPr>
        <p:txBody>
          <a:bodyPr wrap="square" rtlCol="0">
            <a:spAutoFit/>
          </a:bodyPr>
          <a:lstStyle/>
          <a:p>
            <a:r>
              <a:rPr kumimoji="1" lang="ja-JP" altLang="en-US" dirty="0" smtClean="0"/>
              <a:t>＠黄色セルのみ入力</a:t>
            </a:r>
            <a:endParaRPr kumimoji="1" lang="ja-JP" altLang="en-US" dirty="0"/>
          </a:p>
        </p:txBody>
      </p:sp>
      <p:sp>
        <p:nvSpPr>
          <p:cNvPr id="24" name="テキスト ボックス 23"/>
          <p:cNvSpPr txBox="1"/>
          <p:nvPr/>
        </p:nvSpPr>
        <p:spPr>
          <a:xfrm>
            <a:off x="325556" y="8197625"/>
            <a:ext cx="4399588" cy="369332"/>
          </a:xfrm>
          <a:prstGeom prst="rect">
            <a:avLst/>
          </a:prstGeom>
          <a:solidFill>
            <a:schemeClr val="accent5">
              <a:lumMod val="60000"/>
              <a:lumOff val="40000"/>
            </a:schemeClr>
          </a:solidFill>
        </p:spPr>
        <p:txBody>
          <a:bodyPr wrap="square" rtlCol="0">
            <a:spAutoFit/>
          </a:bodyPr>
          <a:lstStyle/>
          <a:p>
            <a:r>
              <a:rPr lang="ja-JP" altLang="en-US" dirty="0" smtClean="0"/>
              <a:t>☆</a:t>
            </a:r>
            <a:r>
              <a:rPr lang="ja-JP" altLang="en-US" dirty="0"/>
              <a:t>諸材料費</a:t>
            </a:r>
            <a:r>
              <a:rPr lang="ja-JP" altLang="en-US" dirty="0" smtClean="0"/>
              <a:t>は「使用回数」を用いて算出</a:t>
            </a:r>
            <a:endParaRPr kumimoji="1" lang="ja-JP" altLang="en-US" dirty="0"/>
          </a:p>
        </p:txBody>
      </p:sp>
      <p:sp>
        <p:nvSpPr>
          <p:cNvPr id="25" name="スライド番号プレースホルダー 24"/>
          <p:cNvSpPr>
            <a:spLocks noGrp="1"/>
          </p:cNvSpPr>
          <p:nvPr>
            <p:ph type="sldNum" sz="quarter" idx="12"/>
          </p:nvPr>
        </p:nvSpPr>
        <p:spPr/>
        <p:txBody>
          <a:bodyPr/>
          <a:lstStyle/>
          <a:p>
            <a:fld id="{506F92D2-39E7-4434-B5AD-FDA54D5A9AA6}" type="slidenum">
              <a:rPr kumimoji="1" lang="ja-JP" altLang="en-US" smtClean="0"/>
              <a:t>8</a:t>
            </a:fld>
            <a:endParaRPr kumimoji="1" lang="ja-JP" altLang="en-US"/>
          </a:p>
        </p:txBody>
      </p:sp>
      <p:sp>
        <p:nvSpPr>
          <p:cNvPr id="26" name="テキスト ボックス 25"/>
          <p:cNvSpPr txBox="1"/>
          <p:nvPr/>
        </p:nvSpPr>
        <p:spPr>
          <a:xfrm>
            <a:off x="3861048" y="2943302"/>
            <a:ext cx="1656184" cy="830997"/>
          </a:xfrm>
          <a:prstGeom prst="rect">
            <a:avLst/>
          </a:prstGeom>
          <a:noFill/>
        </p:spPr>
        <p:txBody>
          <a:bodyPr wrap="square" rtlCol="0">
            <a:spAutoFit/>
          </a:bodyPr>
          <a:lstStyle/>
          <a:p>
            <a:r>
              <a:rPr lang="ja-JP" altLang="en-US" sz="1600" dirty="0"/>
              <a:t>使用</a:t>
            </a:r>
            <a:r>
              <a:rPr lang="ja-JP" altLang="en-US" sz="1600" dirty="0" smtClean="0"/>
              <a:t>回数＝反復して使用できる回数</a:t>
            </a:r>
            <a:endParaRPr kumimoji="1" lang="ja-JP" altLang="en-US" sz="1600" dirty="0"/>
          </a:p>
        </p:txBody>
      </p:sp>
    </p:spTree>
    <p:extLst>
      <p:ext uri="{BB962C8B-B14F-4D97-AF65-F5344CB8AC3E}">
        <p14:creationId xmlns:p14="http://schemas.microsoft.com/office/powerpoint/2010/main" val="814719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4580</TotalTime>
  <Words>1460</Words>
  <Application>Microsoft Office PowerPoint</Application>
  <PresentationFormat>画面に合わせる (4:3)</PresentationFormat>
  <Paragraphs>208</Paragraphs>
  <Slides>18</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0" baseType="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作付表</vt:lpstr>
      <vt:lpstr>PowerPoint プレゼンテーション</vt:lpstr>
      <vt:lpstr>★肥料費、農薬費、諸材料費入力のポイント★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沖縄県</dc:creator>
  <cp:lastModifiedBy>沖縄県</cp:lastModifiedBy>
  <cp:revision>192</cp:revision>
  <cp:lastPrinted>2015-09-07T04:44:32Z</cp:lastPrinted>
  <dcterms:created xsi:type="dcterms:W3CDTF">2015-01-27T02:57:36Z</dcterms:created>
  <dcterms:modified xsi:type="dcterms:W3CDTF">2016-05-13T07:39:54Z</dcterms:modified>
</cp:coreProperties>
</file>