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1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0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7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44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50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4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11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70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48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25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02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3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9245A5-E103-47BE-A92A-4BEEFE5287C6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26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A468252-82C9-98AC-75C0-0679C2100EB0}"/>
              </a:ext>
            </a:extLst>
          </p:cNvPr>
          <p:cNvSpPr/>
          <p:nvPr/>
        </p:nvSpPr>
        <p:spPr>
          <a:xfrm>
            <a:off x="342403" y="6789967"/>
            <a:ext cx="3486646" cy="2677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ACBA48-8295-A41B-B666-9851B34D9C55}"/>
              </a:ext>
            </a:extLst>
          </p:cNvPr>
          <p:cNvSpPr/>
          <p:nvPr/>
        </p:nvSpPr>
        <p:spPr>
          <a:xfrm>
            <a:off x="167639" y="1507171"/>
            <a:ext cx="12496800" cy="7926389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53BFAE4-A6B6-2DDB-59F2-9495D9E5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3984"/>
            <a:ext cx="10548934" cy="1373187"/>
          </a:xfrm>
        </p:spPr>
        <p:txBody>
          <a:bodyPr anchor="ctr">
            <a:normAutofit/>
          </a:bodyPr>
          <a:lstStyle/>
          <a:p>
            <a:pPr>
              <a:lnSpc>
                <a:spcPts val="5000"/>
              </a:lnSpc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架け橋タイム　ワークシート➀（保育デザインマップ）</a:t>
            </a:r>
            <a:b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「架け橋期（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歳児後半）の保育について考えよう」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B1DE1EA0-6630-0B42-1667-7918987BA064}"/>
              </a:ext>
            </a:extLst>
          </p:cNvPr>
          <p:cNvSpPr/>
          <p:nvPr/>
        </p:nvSpPr>
        <p:spPr>
          <a:xfrm>
            <a:off x="10330874" y="0"/>
            <a:ext cx="2470725" cy="1965960"/>
          </a:xfrm>
          <a:prstGeom prst="wedgeEllipseCallout">
            <a:avLst>
              <a:gd name="adj1" fmla="val -59358"/>
              <a:gd name="adj2" fmla="val -48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視点：協同的な学びが生まれる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</a:p>
        </p:txBody>
      </p:sp>
      <p:sp>
        <p:nvSpPr>
          <p:cNvPr id="7" name="矢印: 上 6">
            <a:extLst>
              <a:ext uri="{FF2B5EF4-FFF2-40B4-BE49-F238E27FC236}">
                <a16:creationId xmlns:a16="http://schemas.microsoft.com/office/drawing/2014/main" id="{EB1194C3-8437-C1A9-B86E-778305BD73D5}"/>
              </a:ext>
            </a:extLst>
          </p:cNvPr>
          <p:cNvSpPr/>
          <p:nvPr/>
        </p:nvSpPr>
        <p:spPr>
          <a:xfrm>
            <a:off x="6240779" y="3996225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上 7">
            <a:extLst>
              <a:ext uri="{FF2B5EF4-FFF2-40B4-BE49-F238E27FC236}">
                <a16:creationId xmlns:a16="http://schemas.microsoft.com/office/drawing/2014/main" id="{F9568FF5-60F3-8389-E1CA-86DB2D0D20E6}"/>
              </a:ext>
            </a:extLst>
          </p:cNvPr>
          <p:cNvSpPr/>
          <p:nvPr/>
        </p:nvSpPr>
        <p:spPr>
          <a:xfrm rot="16200000">
            <a:off x="5055870" y="5147243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上 8">
            <a:extLst>
              <a:ext uri="{FF2B5EF4-FFF2-40B4-BE49-F238E27FC236}">
                <a16:creationId xmlns:a16="http://schemas.microsoft.com/office/drawing/2014/main" id="{5FC4A373-3ED3-EDFC-7E1F-BE91FB88AED4}"/>
              </a:ext>
            </a:extLst>
          </p:cNvPr>
          <p:cNvSpPr/>
          <p:nvPr/>
        </p:nvSpPr>
        <p:spPr>
          <a:xfrm rot="10800000">
            <a:off x="6240779" y="7363145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端子 10">
            <a:extLst>
              <a:ext uri="{FF2B5EF4-FFF2-40B4-BE49-F238E27FC236}">
                <a16:creationId xmlns:a16="http://schemas.microsoft.com/office/drawing/2014/main" id="{C3B9E1B8-4ABE-710C-B3E0-3571C23BE6A8}"/>
              </a:ext>
            </a:extLst>
          </p:cNvPr>
          <p:cNvSpPr/>
          <p:nvPr/>
        </p:nvSpPr>
        <p:spPr>
          <a:xfrm>
            <a:off x="5547360" y="3320401"/>
            <a:ext cx="1706880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トンネルを作りたい</a:t>
            </a:r>
          </a:p>
        </p:txBody>
      </p:sp>
      <p:sp>
        <p:nvSpPr>
          <p:cNvPr id="13" name="矢印: 上 12">
            <a:extLst>
              <a:ext uri="{FF2B5EF4-FFF2-40B4-BE49-F238E27FC236}">
                <a16:creationId xmlns:a16="http://schemas.microsoft.com/office/drawing/2014/main" id="{C46A3EC6-B358-7DA8-8C29-756E64CDC509}"/>
              </a:ext>
            </a:extLst>
          </p:cNvPr>
          <p:cNvSpPr/>
          <p:nvPr/>
        </p:nvSpPr>
        <p:spPr>
          <a:xfrm rot="16200000">
            <a:off x="2945130" y="5112884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上 13">
            <a:extLst>
              <a:ext uri="{FF2B5EF4-FFF2-40B4-BE49-F238E27FC236}">
                <a16:creationId xmlns:a16="http://schemas.microsoft.com/office/drawing/2014/main" id="{F8787560-2E1F-7F2D-0ACC-F81C1ADFC52E}"/>
              </a:ext>
            </a:extLst>
          </p:cNvPr>
          <p:cNvSpPr/>
          <p:nvPr/>
        </p:nvSpPr>
        <p:spPr>
          <a:xfrm>
            <a:off x="6225538" y="2849290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上 14">
            <a:extLst>
              <a:ext uri="{FF2B5EF4-FFF2-40B4-BE49-F238E27FC236}">
                <a16:creationId xmlns:a16="http://schemas.microsoft.com/office/drawing/2014/main" id="{5AF63FCF-D956-79CB-108F-57D73FB63A85}"/>
              </a:ext>
            </a:extLst>
          </p:cNvPr>
          <p:cNvSpPr/>
          <p:nvPr/>
        </p:nvSpPr>
        <p:spPr>
          <a:xfrm rot="10800000">
            <a:off x="6225539" y="6152690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: 端子 18">
            <a:extLst>
              <a:ext uri="{FF2B5EF4-FFF2-40B4-BE49-F238E27FC236}">
                <a16:creationId xmlns:a16="http://schemas.microsoft.com/office/drawing/2014/main" id="{781D7E20-511C-638E-8F37-20FE84E4B1A3}"/>
              </a:ext>
            </a:extLst>
          </p:cNvPr>
          <p:cNvSpPr/>
          <p:nvPr/>
        </p:nvSpPr>
        <p:spPr>
          <a:xfrm>
            <a:off x="5634989" y="6612619"/>
            <a:ext cx="1531618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池をつくりたい</a:t>
            </a:r>
          </a:p>
        </p:txBody>
      </p:sp>
      <p:sp>
        <p:nvSpPr>
          <p:cNvPr id="20" name="フローチャート: 端子 19">
            <a:extLst>
              <a:ext uri="{FF2B5EF4-FFF2-40B4-BE49-F238E27FC236}">
                <a16:creationId xmlns:a16="http://schemas.microsoft.com/office/drawing/2014/main" id="{9AEC2E48-C2E7-363F-DEE3-612B1F5CE536}"/>
              </a:ext>
            </a:extLst>
          </p:cNvPr>
          <p:cNvSpPr/>
          <p:nvPr/>
        </p:nvSpPr>
        <p:spPr>
          <a:xfrm>
            <a:off x="3368040" y="4997891"/>
            <a:ext cx="1649730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高い山を作りたい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CB3C75D-BA0D-A4DA-C77C-1FF45A94F68A}"/>
              </a:ext>
            </a:extLst>
          </p:cNvPr>
          <p:cNvSpPr/>
          <p:nvPr/>
        </p:nvSpPr>
        <p:spPr>
          <a:xfrm>
            <a:off x="5128258" y="2103125"/>
            <a:ext cx="2545080" cy="6798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6A561F0-4A4B-B7FC-6B97-5EAAA96437A5}"/>
              </a:ext>
            </a:extLst>
          </p:cNvPr>
          <p:cNvSpPr/>
          <p:nvPr/>
        </p:nvSpPr>
        <p:spPr>
          <a:xfrm>
            <a:off x="342403" y="4951019"/>
            <a:ext cx="2545080" cy="6798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: 結合子 22">
            <a:extLst>
              <a:ext uri="{FF2B5EF4-FFF2-40B4-BE49-F238E27FC236}">
                <a16:creationId xmlns:a16="http://schemas.microsoft.com/office/drawing/2014/main" id="{465E2589-B634-D256-46B0-D694CF1C3337}"/>
              </a:ext>
            </a:extLst>
          </p:cNvPr>
          <p:cNvSpPr/>
          <p:nvPr/>
        </p:nvSpPr>
        <p:spPr>
          <a:xfrm>
            <a:off x="5459730" y="4525085"/>
            <a:ext cx="1882139" cy="158886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砂遊び</a:t>
            </a:r>
          </a:p>
        </p:txBody>
      </p:sp>
      <p:sp>
        <p:nvSpPr>
          <p:cNvPr id="24" name="矢印: 上 23">
            <a:extLst>
              <a:ext uri="{FF2B5EF4-FFF2-40B4-BE49-F238E27FC236}">
                <a16:creationId xmlns:a16="http://schemas.microsoft.com/office/drawing/2014/main" id="{A29DC587-0CE0-FD0E-4497-D966D4D52CD8}"/>
              </a:ext>
            </a:extLst>
          </p:cNvPr>
          <p:cNvSpPr/>
          <p:nvPr/>
        </p:nvSpPr>
        <p:spPr>
          <a:xfrm rot="5236315">
            <a:off x="7426185" y="5111129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: 端子 24">
            <a:extLst>
              <a:ext uri="{FF2B5EF4-FFF2-40B4-BE49-F238E27FC236}">
                <a16:creationId xmlns:a16="http://schemas.microsoft.com/office/drawing/2014/main" id="{93538191-79F3-1292-A049-FAC17F974FA3}"/>
              </a:ext>
            </a:extLst>
          </p:cNvPr>
          <p:cNvSpPr/>
          <p:nvPr/>
        </p:nvSpPr>
        <p:spPr>
          <a:xfrm>
            <a:off x="7783829" y="4987623"/>
            <a:ext cx="1706880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お城を作りたい</a:t>
            </a:r>
          </a:p>
        </p:txBody>
      </p:sp>
      <p:sp>
        <p:nvSpPr>
          <p:cNvPr id="26" name="矢印: 上 25">
            <a:extLst>
              <a:ext uri="{FF2B5EF4-FFF2-40B4-BE49-F238E27FC236}">
                <a16:creationId xmlns:a16="http://schemas.microsoft.com/office/drawing/2014/main" id="{7F9F44BC-20DC-E38E-C56A-8E8658944E0D}"/>
              </a:ext>
            </a:extLst>
          </p:cNvPr>
          <p:cNvSpPr/>
          <p:nvPr/>
        </p:nvSpPr>
        <p:spPr>
          <a:xfrm rot="4456099">
            <a:off x="9634707" y="5051322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90C2F6E-CE31-427F-612B-CB0DAC21321C}"/>
              </a:ext>
            </a:extLst>
          </p:cNvPr>
          <p:cNvSpPr/>
          <p:nvPr/>
        </p:nvSpPr>
        <p:spPr>
          <a:xfrm>
            <a:off x="10118862" y="4692987"/>
            <a:ext cx="1706880" cy="6798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お城作り開始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0B23F08-C534-DF62-4E98-F9CF823BB180}"/>
              </a:ext>
            </a:extLst>
          </p:cNvPr>
          <p:cNvSpPr/>
          <p:nvPr/>
        </p:nvSpPr>
        <p:spPr>
          <a:xfrm>
            <a:off x="5128258" y="7758201"/>
            <a:ext cx="2545080" cy="6798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池作りプロジェクト</a:t>
            </a:r>
          </a:p>
        </p:txBody>
      </p:sp>
      <p:sp>
        <p:nvSpPr>
          <p:cNvPr id="30" name="矢印: 上 29">
            <a:extLst>
              <a:ext uri="{FF2B5EF4-FFF2-40B4-BE49-F238E27FC236}">
                <a16:creationId xmlns:a16="http://schemas.microsoft.com/office/drawing/2014/main" id="{9D53F415-0122-F9CF-18D8-4CC4872BED57}"/>
              </a:ext>
            </a:extLst>
          </p:cNvPr>
          <p:cNvSpPr/>
          <p:nvPr/>
        </p:nvSpPr>
        <p:spPr>
          <a:xfrm rot="4461664">
            <a:off x="9705022" y="3827353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137680D-7416-04BA-C50C-AD55D995D022}"/>
              </a:ext>
            </a:extLst>
          </p:cNvPr>
          <p:cNvSpPr/>
          <p:nvPr/>
        </p:nvSpPr>
        <p:spPr>
          <a:xfrm>
            <a:off x="7993379" y="6420746"/>
            <a:ext cx="2865120" cy="123061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〇砂の性質に気付けるよう砂の種類を複数用意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〇型取りができる木枠や、様々な形の容器を用意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4793D5A-A61D-9EA3-9B46-FB5E2CE22EEA}"/>
              </a:ext>
            </a:extLst>
          </p:cNvPr>
          <p:cNvSpPr/>
          <p:nvPr/>
        </p:nvSpPr>
        <p:spPr>
          <a:xfrm>
            <a:off x="10072207" y="3432175"/>
            <a:ext cx="1706880" cy="6798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絵を描こう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759240C-D01B-4A03-B479-BDD5A290A264}"/>
              </a:ext>
            </a:extLst>
          </p:cNvPr>
          <p:cNvCxnSpPr>
            <a:cxnSpLocks/>
          </p:cNvCxnSpPr>
          <p:nvPr/>
        </p:nvCxnSpPr>
        <p:spPr>
          <a:xfrm>
            <a:off x="8778237" y="5641142"/>
            <a:ext cx="712472" cy="7943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2DC97F-73F4-7E52-5D5E-A53A3BEC22F9}"/>
              </a:ext>
            </a:extLst>
          </p:cNvPr>
          <p:cNvSpPr/>
          <p:nvPr/>
        </p:nvSpPr>
        <p:spPr>
          <a:xfrm>
            <a:off x="8087634" y="3435687"/>
            <a:ext cx="1665965" cy="123061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〇子ども達のお城のイメージを引き出す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DE274A56-9AFE-F6DE-0857-CD23D24AF0F1}"/>
              </a:ext>
            </a:extLst>
          </p:cNvPr>
          <p:cNvCxnSpPr>
            <a:cxnSpLocks/>
            <a:endCxn id="37" idx="2"/>
          </p:cNvCxnSpPr>
          <p:nvPr/>
        </p:nvCxnSpPr>
        <p:spPr>
          <a:xfrm flipV="1">
            <a:off x="8920140" y="4666301"/>
            <a:ext cx="477" cy="3110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矢印: 上 45">
            <a:extLst>
              <a:ext uri="{FF2B5EF4-FFF2-40B4-BE49-F238E27FC236}">
                <a16:creationId xmlns:a16="http://schemas.microsoft.com/office/drawing/2014/main" id="{23979C1F-A6EB-85EC-0786-87175BF7CD6D}"/>
              </a:ext>
            </a:extLst>
          </p:cNvPr>
          <p:cNvSpPr/>
          <p:nvPr/>
        </p:nvSpPr>
        <p:spPr>
          <a:xfrm rot="10800000">
            <a:off x="10683239" y="4218871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矢印: 上 46">
            <a:extLst>
              <a:ext uri="{FF2B5EF4-FFF2-40B4-BE49-F238E27FC236}">
                <a16:creationId xmlns:a16="http://schemas.microsoft.com/office/drawing/2014/main" id="{21A99578-3CBE-5C05-8EE7-6AC01618595D}"/>
              </a:ext>
            </a:extLst>
          </p:cNvPr>
          <p:cNvSpPr/>
          <p:nvPr/>
        </p:nvSpPr>
        <p:spPr>
          <a:xfrm rot="9091374">
            <a:off x="10653794" y="5428010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フローチャート: 端子 47">
            <a:extLst>
              <a:ext uri="{FF2B5EF4-FFF2-40B4-BE49-F238E27FC236}">
                <a16:creationId xmlns:a16="http://schemas.microsoft.com/office/drawing/2014/main" id="{13E76C4A-D381-AA5E-72D0-F21F818CC218}"/>
              </a:ext>
            </a:extLst>
          </p:cNvPr>
          <p:cNvSpPr/>
          <p:nvPr/>
        </p:nvSpPr>
        <p:spPr>
          <a:xfrm>
            <a:off x="10961366" y="6241427"/>
            <a:ext cx="1706880" cy="939082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もっと丈夫なお城をつくりたい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8AF2649-146E-C00E-7A17-49BAACC497A9}"/>
              </a:ext>
            </a:extLst>
          </p:cNvPr>
          <p:cNvSpPr/>
          <p:nvPr/>
        </p:nvSpPr>
        <p:spPr>
          <a:xfrm>
            <a:off x="10548934" y="7758201"/>
            <a:ext cx="2085023" cy="106361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〇話し合いの場の設定（素材・材料・道具など）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2A2FBC81-D85E-11F2-F65B-73DF59E5385E}"/>
              </a:ext>
            </a:extLst>
          </p:cNvPr>
          <p:cNvCxnSpPr>
            <a:cxnSpLocks/>
          </p:cNvCxnSpPr>
          <p:nvPr/>
        </p:nvCxnSpPr>
        <p:spPr>
          <a:xfrm>
            <a:off x="11591445" y="7202056"/>
            <a:ext cx="122399" cy="5890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B1CEE5BC-EF74-5CE6-4AD5-60B5FD3F9404}"/>
              </a:ext>
            </a:extLst>
          </p:cNvPr>
          <p:cNvSpPr/>
          <p:nvPr/>
        </p:nvSpPr>
        <p:spPr>
          <a:xfrm>
            <a:off x="8920140" y="7939590"/>
            <a:ext cx="1410735" cy="14000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ホームセンターを訪ねる（見る・聞く）</a:t>
            </a:r>
          </a:p>
        </p:txBody>
      </p:sp>
      <p:sp>
        <p:nvSpPr>
          <p:cNvPr id="54" name="矢印: 上 53">
            <a:extLst>
              <a:ext uri="{FF2B5EF4-FFF2-40B4-BE49-F238E27FC236}">
                <a16:creationId xmlns:a16="http://schemas.microsoft.com/office/drawing/2014/main" id="{1B7DFB38-F67D-5DC3-8787-8C285A818A5F}"/>
              </a:ext>
            </a:extLst>
          </p:cNvPr>
          <p:cNvSpPr/>
          <p:nvPr/>
        </p:nvSpPr>
        <p:spPr>
          <a:xfrm rot="14533677">
            <a:off x="10293907" y="8524704"/>
            <a:ext cx="411993" cy="358096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ローチャート: 端子 57">
            <a:extLst>
              <a:ext uri="{FF2B5EF4-FFF2-40B4-BE49-F238E27FC236}">
                <a16:creationId xmlns:a16="http://schemas.microsoft.com/office/drawing/2014/main" id="{DEB0462C-B515-0E37-072B-E8E6ED5A6922}"/>
              </a:ext>
            </a:extLst>
          </p:cNvPr>
          <p:cNvSpPr/>
          <p:nvPr/>
        </p:nvSpPr>
        <p:spPr>
          <a:xfrm>
            <a:off x="342402" y="1641155"/>
            <a:ext cx="2579868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子どもの願い・思い・つぶやき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7B7F31B-05DB-C1EA-CA08-EF704C69BEDF}"/>
              </a:ext>
            </a:extLst>
          </p:cNvPr>
          <p:cNvSpPr/>
          <p:nvPr/>
        </p:nvSpPr>
        <p:spPr>
          <a:xfrm>
            <a:off x="342402" y="2362614"/>
            <a:ext cx="2579868" cy="84073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子どもの願いや思いの実現につながる活動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9B56E3D-A0A7-C456-F294-EB7D3D121663}"/>
              </a:ext>
            </a:extLst>
          </p:cNvPr>
          <p:cNvSpPr/>
          <p:nvPr/>
        </p:nvSpPr>
        <p:spPr>
          <a:xfrm>
            <a:off x="361394" y="3300155"/>
            <a:ext cx="2579868" cy="67985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環境構成・援助等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F3BDA6A-674F-68E7-16AA-19E3333B0768}"/>
              </a:ext>
            </a:extLst>
          </p:cNvPr>
          <p:cNvSpPr/>
          <p:nvPr/>
        </p:nvSpPr>
        <p:spPr>
          <a:xfrm>
            <a:off x="3462293" y="5914698"/>
            <a:ext cx="1665965" cy="115556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〇水を汲む・運ぶ用具を用意（大きさ等に考慮）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6DB97841-B875-9165-185E-A54351BA238E}"/>
              </a:ext>
            </a:extLst>
          </p:cNvPr>
          <p:cNvCxnSpPr>
            <a:cxnSpLocks/>
          </p:cNvCxnSpPr>
          <p:nvPr/>
        </p:nvCxnSpPr>
        <p:spPr>
          <a:xfrm>
            <a:off x="5212078" y="6505344"/>
            <a:ext cx="466012" cy="2846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690DF6F-D891-D66F-ADEF-BB0B43623F0A}"/>
              </a:ext>
            </a:extLst>
          </p:cNvPr>
          <p:cNvCxnSpPr>
            <a:cxnSpLocks/>
          </p:cNvCxnSpPr>
          <p:nvPr/>
        </p:nvCxnSpPr>
        <p:spPr>
          <a:xfrm>
            <a:off x="3034718" y="7307162"/>
            <a:ext cx="371422" cy="4172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293381B0-828F-775D-3E36-A546369D0A3B}"/>
              </a:ext>
            </a:extLst>
          </p:cNvPr>
          <p:cNvCxnSpPr>
            <a:cxnSpLocks/>
          </p:cNvCxnSpPr>
          <p:nvPr/>
        </p:nvCxnSpPr>
        <p:spPr>
          <a:xfrm>
            <a:off x="7393260" y="2880833"/>
            <a:ext cx="625837" cy="20604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9B2F6872-715A-E689-493B-7FC3AFC99C9C}"/>
              </a:ext>
            </a:extLst>
          </p:cNvPr>
          <p:cNvCxnSpPr>
            <a:cxnSpLocks/>
          </p:cNvCxnSpPr>
          <p:nvPr/>
        </p:nvCxnSpPr>
        <p:spPr>
          <a:xfrm flipV="1">
            <a:off x="7307580" y="5641142"/>
            <a:ext cx="670559" cy="20224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フローチャート: 端子 77">
            <a:extLst>
              <a:ext uri="{FF2B5EF4-FFF2-40B4-BE49-F238E27FC236}">
                <a16:creationId xmlns:a16="http://schemas.microsoft.com/office/drawing/2014/main" id="{A02DFDA4-45A2-9FE9-F3C4-EE0B71D12FE2}"/>
              </a:ext>
            </a:extLst>
          </p:cNvPr>
          <p:cNvSpPr/>
          <p:nvPr/>
        </p:nvSpPr>
        <p:spPr>
          <a:xfrm>
            <a:off x="411797" y="8696370"/>
            <a:ext cx="1857435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水がすぐなくなる・・・</a:t>
            </a:r>
          </a:p>
        </p:txBody>
      </p:sp>
      <p:sp>
        <p:nvSpPr>
          <p:cNvPr id="79" name="矢印: 上 78">
            <a:extLst>
              <a:ext uri="{FF2B5EF4-FFF2-40B4-BE49-F238E27FC236}">
                <a16:creationId xmlns:a16="http://schemas.microsoft.com/office/drawing/2014/main" id="{E37CD2BD-57F2-E58D-6073-519253E4F0B7}"/>
              </a:ext>
            </a:extLst>
          </p:cNvPr>
          <p:cNvSpPr/>
          <p:nvPr/>
        </p:nvSpPr>
        <p:spPr>
          <a:xfrm rot="10800000">
            <a:off x="1151924" y="8326286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矢印: 上 79">
            <a:extLst>
              <a:ext uri="{FF2B5EF4-FFF2-40B4-BE49-F238E27FC236}">
                <a16:creationId xmlns:a16="http://schemas.microsoft.com/office/drawing/2014/main" id="{D189031A-3041-A3A0-69CE-C5226BDBF625}"/>
              </a:ext>
            </a:extLst>
          </p:cNvPr>
          <p:cNvSpPr/>
          <p:nvPr/>
        </p:nvSpPr>
        <p:spPr>
          <a:xfrm rot="5234240">
            <a:off x="2422154" y="8794298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C81A5116-0F8E-C597-6EB6-34DA019B4DDD}"/>
              </a:ext>
            </a:extLst>
          </p:cNvPr>
          <p:cNvSpPr/>
          <p:nvPr/>
        </p:nvSpPr>
        <p:spPr>
          <a:xfrm>
            <a:off x="2823526" y="8678883"/>
            <a:ext cx="2085023" cy="70876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〇話し合いの場の設定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82" name="矢印: 上 81">
            <a:extLst>
              <a:ext uri="{FF2B5EF4-FFF2-40B4-BE49-F238E27FC236}">
                <a16:creationId xmlns:a16="http://schemas.microsoft.com/office/drawing/2014/main" id="{BAF5B9AE-2D27-6C60-A246-E3CCFAD5E2F2}"/>
              </a:ext>
            </a:extLst>
          </p:cNvPr>
          <p:cNvSpPr/>
          <p:nvPr/>
        </p:nvSpPr>
        <p:spPr>
          <a:xfrm rot="16200000">
            <a:off x="4751071" y="7840372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A9779D23-B510-463B-1DEB-F240DE071DB6}"/>
              </a:ext>
            </a:extLst>
          </p:cNvPr>
          <p:cNvSpPr/>
          <p:nvPr/>
        </p:nvSpPr>
        <p:spPr>
          <a:xfrm>
            <a:off x="2597413" y="7724449"/>
            <a:ext cx="2085024" cy="6798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設計図を作ろう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05E5285B-44D9-3B2D-D8FC-0DEFDD2B2499}"/>
              </a:ext>
            </a:extLst>
          </p:cNvPr>
          <p:cNvSpPr/>
          <p:nvPr/>
        </p:nvSpPr>
        <p:spPr>
          <a:xfrm>
            <a:off x="288563" y="5914698"/>
            <a:ext cx="2997059" cy="149959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〇子どもの考えを尊重する。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〇黒板やボードにイメージを可視化する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〇子どものイメージに合ったっ素材や材料を用意する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87" name="矢印: 上 86">
            <a:extLst>
              <a:ext uri="{FF2B5EF4-FFF2-40B4-BE49-F238E27FC236}">
                <a16:creationId xmlns:a16="http://schemas.microsoft.com/office/drawing/2014/main" id="{03BFA87D-C652-1C89-4F14-261F5565CB11}"/>
              </a:ext>
            </a:extLst>
          </p:cNvPr>
          <p:cNvSpPr/>
          <p:nvPr/>
        </p:nvSpPr>
        <p:spPr>
          <a:xfrm rot="16200000">
            <a:off x="2210240" y="7822282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矢印: 上 87">
            <a:extLst>
              <a:ext uri="{FF2B5EF4-FFF2-40B4-BE49-F238E27FC236}">
                <a16:creationId xmlns:a16="http://schemas.microsoft.com/office/drawing/2014/main" id="{AA00AE7C-CAB0-FC94-D5F3-AFC25E53A62B}"/>
              </a:ext>
            </a:extLst>
          </p:cNvPr>
          <p:cNvSpPr/>
          <p:nvPr/>
        </p:nvSpPr>
        <p:spPr>
          <a:xfrm rot="10800000">
            <a:off x="1130353" y="7363145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E54BEAC0-6700-110B-CAC7-40C5C413582E}"/>
              </a:ext>
            </a:extLst>
          </p:cNvPr>
          <p:cNvSpPr/>
          <p:nvPr/>
        </p:nvSpPr>
        <p:spPr>
          <a:xfrm>
            <a:off x="159122" y="7724449"/>
            <a:ext cx="2085024" cy="6798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砂場で池を作る</a:t>
            </a:r>
          </a:p>
        </p:txBody>
      </p:sp>
      <p:sp>
        <p:nvSpPr>
          <p:cNvPr id="91" name="フローチャート: 端子 90">
            <a:extLst>
              <a:ext uri="{FF2B5EF4-FFF2-40B4-BE49-F238E27FC236}">
                <a16:creationId xmlns:a16="http://schemas.microsoft.com/office/drawing/2014/main" id="{51397042-5FC1-227F-F5FE-D402FD6648D5}"/>
              </a:ext>
            </a:extLst>
          </p:cNvPr>
          <p:cNvSpPr/>
          <p:nvPr/>
        </p:nvSpPr>
        <p:spPr>
          <a:xfrm>
            <a:off x="11116172" y="5481664"/>
            <a:ext cx="1552073" cy="671026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すぐに壊れる・・・</a:t>
            </a:r>
          </a:p>
        </p:txBody>
      </p:sp>
      <p:sp>
        <p:nvSpPr>
          <p:cNvPr id="93" name="矢印: 上 92">
            <a:extLst>
              <a:ext uri="{FF2B5EF4-FFF2-40B4-BE49-F238E27FC236}">
                <a16:creationId xmlns:a16="http://schemas.microsoft.com/office/drawing/2014/main" id="{1568B70E-140C-7DC3-74BE-7B991A1FE100}"/>
              </a:ext>
            </a:extLst>
          </p:cNvPr>
          <p:cNvSpPr/>
          <p:nvPr/>
        </p:nvSpPr>
        <p:spPr>
          <a:xfrm rot="13062650">
            <a:off x="5689165" y="8382965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フローチャート: 端子 93">
            <a:extLst>
              <a:ext uri="{FF2B5EF4-FFF2-40B4-BE49-F238E27FC236}">
                <a16:creationId xmlns:a16="http://schemas.microsoft.com/office/drawing/2014/main" id="{7C3E89E8-B859-EE0F-2201-F05A4B77596C}"/>
              </a:ext>
            </a:extLst>
          </p:cNvPr>
          <p:cNvSpPr/>
          <p:nvPr/>
        </p:nvSpPr>
        <p:spPr>
          <a:xfrm>
            <a:off x="4994709" y="8710248"/>
            <a:ext cx="1531618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舟を浮かばせたい</a:t>
            </a:r>
          </a:p>
        </p:txBody>
      </p:sp>
      <p:sp>
        <p:nvSpPr>
          <p:cNvPr id="96" name="矢印: 上 95">
            <a:extLst>
              <a:ext uri="{FF2B5EF4-FFF2-40B4-BE49-F238E27FC236}">
                <a16:creationId xmlns:a16="http://schemas.microsoft.com/office/drawing/2014/main" id="{EF214D24-5A2D-1D18-3490-583EA3F726BF}"/>
              </a:ext>
            </a:extLst>
          </p:cNvPr>
          <p:cNvSpPr/>
          <p:nvPr/>
        </p:nvSpPr>
        <p:spPr>
          <a:xfrm rot="5400000">
            <a:off x="6482836" y="8810549"/>
            <a:ext cx="350520" cy="39624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フローチャート: 端子 96">
            <a:extLst>
              <a:ext uri="{FF2B5EF4-FFF2-40B4-BE49-F238E27FC236}">
                <a16:creationId xmlns:a16="http://schemas.microsoft.com/office/drawing/2014/main" id="{55A715FE-022D-292D-14CD-607A068C6AF4}"/>
              </a:ext>
            </a:extLst>
          </p:cNvPr>
          <p:cNvSpPr/>
          <p:nvPr/>
        </p:nvSpPr>
        <p:spPr>
          <a:xfrm>
            <a:off x="6929060" y="8678883"/>
            <a:ext cx="1555868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川をつくりたい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33FF05B-47A9-69BF-5C27-335EF9961659}"/>
              </a:ext>
            </a:extLst>
          </p:cNvPr>
          <p:cNvCxnSpPr>
            <a:cxnSpLocks/>
          </p:cNvCxnSpPr>
          <p:nvPr/>
        </p:nvCxnSpPr>
        <p:spPr>
          <a:xfrm flipH="1">
            <a:off x="3724945" y="8438056"/>
            <a:ext cx="70624" cy="2408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93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A468252-82C9-98AC-75C0-0679C2100EB0}"/>
              </a:ext>
            </a:extLst>
          </p:cNvPr>
          <p:cNvSpPr/>
          <p:nvPr/>
        </p:nvSpPr>
        <p:spPr>
          <a:xfrm>
            <a:off x="121920" y="1641155"/>
            <a:ext cx="12527280" cy="78260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53BFAE4-A6B6-2DDB-59F2-9495D9E5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3984"/>
            <a:ext cx="10104120" cy="1373187"/>
          </a:xfrm>
        </p:spPr>
        <p:txBody>
          <a:bodyPr anchor="ctr">
            <a:normAutofit/>
          </a:bodyPr>
          <a:lstStyle/>
          <a:p>
            <a:pPr>
              <a:lnSpc>
                <a:spcPts val="5000"/>
              </a:lnSpc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架け橋タイム　ワークシート➁（大切にしたいこと）</a:t>
            </a:r>
            <a:b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「架け橋期（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歳児後半）の保育について考えよう」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B1DE1EA0-6630-0B42-1667-7918987BA064}"/>
              </a:ext>
            </a:extLst>
          </p:cNvPr>
          <p:cNvSpPr/>
          <p:nvPr/>
        </p:nvSpPr>
        <p:spPr>
          <a:xfrm>
            <a:off x="9936480" y="0"/>
            <a:ext cx="2865120" cy="1507171"/>
          </a:xfrm>
          <a:prstGeom prst="wedgeEllipseCallout">
            <a:avLst>
              <a:gd name="adj1" fmla="val -59358"/>
              <a:gd name="adj2" fmla="val -48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視点：協同的な学びが生まれる保育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237D4A7-FDD1-43A1-B68E-FA33110B813E}"/>
              </a:ext>
            </a:extLst>
          </p:cNvPr>
          <p:cNvSpPr/>
          <p:nvPr/>
        </p:nvSpPr>
        <p:spPr>
          <a:xfrm>
            <a:off x="182880" y="1752600"/>
            <a:ext cx="12496800" cy="97536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「人間関係が深まり学び合いが可能となる時期」で大切にしたいことを考える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（市架け橋期のカリキュラムより）</a:t>
            </a: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F3E4BF99-E0FF-E950-C1AE-0465009E7459}"/>
              </a:ext>
            </a:extLst>
          </p:cNvPr>
          <p:cNvSpPr/>
          <p:nvPr/>
        </p:nvSpPr>
        <p:spPr>
          <a:xfrm>
            <a:off x="5882640" y="2804160"/>
            <a:ext cx="1097280" cy="5334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165E60-11A8-3337-40CB-3AD29D3F8ECC}"/>
              </a:ext>
            </a:extLst>
          </p:cNvPr>
          <p:cNvSpPr txBox="1"/>
          <p:nvPr/>
        </p:nvSpPr>
        <p:spPr>
          <a:xfrm>
            <a:off x="350520" y="5128091"/>
            <a:ext cx="1181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思いつくものを付箋に書いて、自由に話し合いましょう</a:t>
            </a:r>
          </a:p>
        </p:txBody>
      </p:sp>
    </p:spTree>
    <p:extLst>
      <p:ext uri="{BB962C8B-B14F-4D97-AF65-F5344CB8AC3E}">
        <p14:creationId xmlns:p14="http://schemas.microsoft.com/office/powerpoint/2010/main" val="164629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285</Words>
  <Application>Microsoft Office PowerPoint</Application>
  <PresentationFormat>A3 297x420 mm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ＭＳ ゴシック</vt:lpstr>
      <vt:lpstr>メイリオ</vt:lpstr>
      <vt:lpstr>Arial</vt:lpstr>
      <vt:lpstr>Office テーマ</vt:lpstr>
      <vt:lpstr>架け橋タイム　ワークシート➀（保育デザインマップ） 「架け橋期（5歳児後半）の保育について考えよう」</vt:lpstr>
      <vt:lpstr>架け橋タイム　ワークシート➁（大切にしたいこと） 「架け橋期（5歳児後半）の保育について考えよう」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架け橋タイム　ワークシート（保育デザインマップ） 「架け橋期（5歳児後半）の保育について考えよう」</dc:title>
  <dc:creator>hoiku05</dc:creator>
  <cp:lastModifiedBy>hoiku05</cp:lastModifiedBy>
  <cp:revision>3</cp:revision>
  <cp:lastPrinted>2025-02-14T00:54:02Z</cp:lastPrinted>
  <dcterms:created xsi:type="dcterms:W3CDTF">2025-02-13T04:15:40Z</dcterms:created>
  <dcterms:modified xsi:type="dcterms:W3CDTF">2025-02-14T00:55:08Z</dcterms:modified>
</cp:coreProperties>
</file>